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3"/>
  </p:notesMasterIdLst>
  <p:sldIdLst>
    <p:sldId id="268" r:id="rId2"/>
    <p:sldId id="271" r:id="rId3"/>
    <p:sldId id="272" r:id="rId4"/>
    <p:sldId id="275" r:id="rId5"/>
    <p:sldId id="274" r:id="rId6"/>
    <p:sldId id="276" r:id="rId7"/>
    <p:sldId id="277" r:id="rId8"/>
    <p:sldId id="278" r:id="rId9"/>
    <p:sldId id="280" r:id="rId10"/>
    <p:sldId id="279" r:id="rId11"/>
    <p:sldId id="281" r:id="rId12"/>
  </p:sldIdLst>
  <p:sldSz cx="9144000" cy="5143500" type="screen16x9"/>
  <p:notesSz cx="6858000" cy="9144000"/>
  <p:embeddedFontLst>
    <p:embeddedFont>
      <p:font typeface="Baby Fly" panose="020B0604020202020204" charset="0"/>
      <p:regular r:id="rId14"/>
    </p:embeddedFont>
    <p:embeddedFont>
      <p:font typeface="Guitar from Tree" panose="020B0604020202020204" charset="0"/>
      <p:regular r:id="rId15"/>
      <p:bold r:id="rId16"/>
      <p:italic r:id="rId17"/>
      <p:boldItalic r:id="rId18"/>
    </p:embeddedFont>
    <p:embeddedFont>
      <p:font typeface="Poppins" panose="00000800000000000000" pitchFamily="2" charset="0"/>
      <p:regular r:id="rId19"/>
      <p:bold r:id="rId20"/>
      <p:italic r:id="rId21"/>
      <p:boldItalic r:id="rId22"/>
    </p:embeddedFont>
    <p:embeddedFont>
      <p:font typeface="Poppins Light" panose="000004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FF00"/>
    <a:srgbClr val="00CC99"/>
    <a:srgbClr val="008000"/>
    <a:srgbClr val="CCFFCC"/>
    <a:srgbClr val="F4FAEC"/>
    <a:srgbClr val="ED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330" autoAdjust="0"/>
  </p:normalViewPr>
  <p:slideViewPr>
    <p:cSldViewPr snapToGrid="0">
      <p:cViewPr varScale="1">
        <p:scale>
          <a:sx n="104" d="100"/>
          <a:sy n="104" d="100"/>
        </p:scale>
        <p:origin x="86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44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6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9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6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2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0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4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73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235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3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gif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13" Type="http://schemas.openxmlformats.org/officeDocument/2006/relationships/image" Target="../media/image17.gif"/><Relationship Id="rId18" Type="http://schemas.openxmlformats.org/officeDocument/2006/relationships/image" Target="../media/image22.gif"/><Relationship Id="rId3" Type="http://schemas.openxmlformats.org/officeDocument/2006/relationships/image" Target="../media/image1.jpg"/><Relationship Id="rId7" Type="http://schemas.openxmlformats.org/officeDocument/2006/relationships/image" Target="../media/image11.gif"/><Relationship Id="rId12" Type="http://schemas.openxmlformats.org/officeDocument/2006/relationships/image" Target="../media/image16.gif"/><Relationship Id="rId17" Type="http://schemas.openxmlformats.org/officeDocument/2006/relationships/image" Target="../media/image21.gi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g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gif"/><Relationship Id="rId11" Type="http://schemas.openxmlformats.org/officeDocument/2006/relationships/image" Target="../media/image15.gif"/><Relationship Id="rId5" Type="http://schemas.openxmlformats.org/officeDocument/2006/relationships/image" Target="../media/image9.gif"/><Relationship Id="rId15" Type="http://schemas.openxmlformats.org/officeDocument/2006/relationships/image" Target="../media/image19.gif"/><Relationship Id="rId10" Type="http://schemas.openxmlformats.org/officeDocument/2006/relationships/image" Target="../media/image14.gif"/><Relationship Id="rId19" Type="http://schemas.openxmlformats.org/officeDocument/2006/relationships/image" Target="../media/image23.gif"/><Relationship Id="rId4" Type="http://schemas.openxmlformats.org/officeDocument/2006/relationships/image" Target="../media/image2.png"/><Relationship Id="rId9" Type="http://schemas.openxmlformats.org/officeDocument/2006/relationships/image" Target="../media/image13.gif"/><Relationship Id="rId1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jpeg"/><Relationship Id="rId19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29.jpe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gi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gi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gif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FAEC"/>
            </a:gs>
            <a:gs pos="4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2;p20">
            <a:extLst>
              <a:ext uri="{FF2B5EF4-FFF2-40B4-BE49-F238E27FC236}">
                <a16:creationId xmlns:a16="http://schemas.microsoft.com/office/drawing/2014/main" id="{79B1C9B2-471F-4FB7-A632-E75B3E5EB722}"/>
              </a:ext>
            </a:extLst>
          </p:cNvPr>
          <p:cNvSpPr txBox="1">
            <a:spLocks/>
          </p:cNvSpPr>
          <p:nvPr/>
        </p:nvSpPr>
        <p:spPr>
          <a:xfrm>
            <a:off x="243684" y="331171"/>
            <a:ext cx="7331106" cy="293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6000"/>
              <a:buFont typeface="Poppins"/>
              <a:buNone/>
              <a:defRPr sz="60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6000"/>
              <a:buFont typeface="Poppins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by Fly" panose="02000600000000000000" pitchFamily="2" charset="0"/>
                <a:cs typeface="Poppins"/>
                <a:sym typeface="Poppins"/>
              </a:rPr>
              <a:t>YIWEKUT</a:t>
            </a: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-</a:t>
            </a: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8BAB42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’</a:t>
            </a:r>
            <a:r>
              <a:rPr kumimoji="0" lang="am-ET" sz="6000" b="1" i="0" u="none" strike="noStrike" kern="0" cap="none" spc="0" normalizeH="0" baseline="0" noProof="0" dirty="0">
                <a:ln>
                  <a:noFill/>
                </a:ln>
                <a:solidFill>
                  <a:srgbClr val="8BAB42">
                    <a:lumMod val="40000"/>
                    <a:lumOff val="60000"/>
                  </a:srgbClr>
                </a:solidFill>
                <a:effectLst/>
                <a:uLnTx/>
                <a:uFillTx/>
                <a:cs typeface="Poppins"/>
                <a:sym typeface="Poppins"/>
              </a:rPr>
              <a:t>ለገበሬው’</a:t>
            </a:r>
          </a:p>
        </p:txBody>
      </p:sp>
      <p:pic>
        <p:nvPicPr>
          <p:cNvPr id="7" name="Google Shape;83;p20" descr="Picture 2">
            <a:extLst>
              <a:ext uri="{FF2B5EF4-FFF2-40B4-BE49-F238E27FC236}">
                <a16:creationId xmlns:a16="http://schemas.microsoft.com/office/drawing/2014/main" id="{EA3EC4DF-51D5-47D3-A79C-F5C708AEDE8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0906" r="19032"/>
          <a:stretch/>
        </p:blipFill>
        <p:spPr>
          <a:xfrm>
            <a:off x="243684" y="4379786"/>
            <a:ext cx="1094608" cy="69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4;p20" descr="gdgaddisLogo copy.png">
            <a:extLst>
              <a:ext uri="{FF2B5EF4-FFF2-40B4-BE49-F238E27FC236}">
                <a16:creationId xmlns:a16="http://schemas.microsoft.com/office/drawing/2014/main" id="{C2886663-4839-4A0A-8D36-B1D8C4C8F4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137" y="4008948"/>
            <a:ext cx="1441468" cy="144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NASDA &quot;Advancing Agriculture&quot; on Behance | Agriculture, Motion, Interactive">
            <a:extLst>
              <a:ext uri="{FF2B5EF4-FFF2-40B4-BE49-F238E27FC236}">
                <a16:creationId xmlns:a16="http://schemas.microsoft.com/office/drawing/2014/main" id="{C539C27C-0E41-4673-88BE-B65066FD12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413" y="1735055"/>
            <a:ext cx="4878803" cy="23011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D0163BE-32D5-4122-8CBD-4C972A5ED6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72397" y="2106113"/>
            <a:ext cx="2671603" cy="31079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FAEC"/>
            </a:gs>
            <a:gs pos="63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53;p28">
            <a:extLst>
              <a:ext uri="{FF2B5EF4-FFF2-40B4-BE49-F238E27FC236}">
                <a16:creationId xmlns:a16="http://schemas.microsoft.com/office/drawing/2014/main" id="{B6F4555C-8502-4553-AA3B-E36810CC4C76}"/>
              </a:ext>
            </a:extLst>
          </p:cNvPr>
          <p:cNvSpPr txBox="1">
            <a:spLocks/>
          </p:cNvSpPr>
          <p:nvPr/>
        </p:nvSpPr>
        <p:spPr>
          <a:xfrm>
            <a:off x="2219917" y="436819"/>
            <a:ext cx="2919154" cy="8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SzPts val="4400"/>
            </a:pPr>
            <a:r>
              <a:rPr lang="en-US" sz="4400">
                <a:latin typeface="Baby Fly" panose="02000600000000000000" pitchFamily="2" charset="0"/>
              </a:rPr>
              <a:t>MADE BY</a:t>
            </a:r>
            <a:endParaRPr lang="en-US" dirty="0">
              <a:latin typeface="Baby Fly" panose="02000600000000000000" pitchFamily="2" charset="0"/>
            </a:endParaRPr>
          </a:p>
        </p:txBody>
      </p:sp>
      <p:pic>
        <p:nvPicPr>
          <p:cNvPr id="21" name="Google Shape;83;p20" descr="Picture 2">
            <a:extLst>
              <a:ext uri="{FF2B5EF4-FFF2-40B4-BE49-F238E27FC236}">
                <a16:creationId xmlns:a16="http://schemas.microsoft.com/office/drawing/2014/main" id="{181813AB-30A9-4C79-81B5-178782AB7C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906" r="19032"/>
          <a:stretch/>
        </p:blipFill>
        <p:spPr>
          <a:xfrm>
            <a:off x="243684" y="4379786"/>
            <a:ext cx="1094608" cy="69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4;p20" descr="gdgaddisLogo copy.png">
            <a:extLst>
              <a:ext uri="{FF2B5EF4-FFF2-40B4-BE49-F238E27FC236}">
                <a16:creationId xmlns:a16="http://schemas.microsoft.com/office/drawing/2014/main" id="{1F01B80F-AC8D-4B57-BAC4-C29386A310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137" y="4008948"/>
            <a:ext cx="1441468" cy="144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All Student Personality Test - LMS Portal">
            <a:extLst>
              <a:ext uri="{FF2B5EF4-FFF2-40B4-BE49-F238E27FC236}">
                <a16:creationId xmlns:a16="http://schemas.microsoft.com/office/drawing/2014/main" id="{B6C140EF-C3C1-46E5-954B-BFEE349FFD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16" y="1889937"/>
            <a:ext cx="4338084" cy="32535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54;p28">
            <a:extLst>
              <a:ext uri="{FF2B5EF4-FFF2-40B4-BE49-F238E27FC236}">
                <a16:creationId xmlns:a16="http://schemas.microsoft.com/office/drawing/2014/main" id="{32CDB74B-5331-495A-BB65-C5C528897C4F}"/>
              </a:ext>
            </a:extLst>
          </p:cNvPr>
          <p:cNvSpPr txBox="1">
            <a:spLocks/>
          </p:cNvSpPr>
          <p:nvPr/>
        </p:nvSpPr>
        <p:spPr>
          <a:xfrm>
            <a:off x="8832942" y="4845051"/>
            <a:ext cx="196342" cy="2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A7D86D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D86D"/>
                </a:buClr>
                <a:buSzPts val="1300"/>
                <a:buFont typeface="Poppins Light"/>
                <a:buNone/>
                <a:tabLst/>
                <a:defRPr/>
              </a:pPr>
              <a:t>10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A7D86D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</p:txBody>
      </p:sp>
      <p:sp>
        <p:nvSpPr>
          <p:cNvPr id="25" name="Google Shape;156;p28">
            <a:extLst>
              <a:ext uri="{FF2B5EF4-FFF2-40B4-BE49-F238E27FC236}">
                <a16:creationId xmlns:a16="http://schemas.microsoft.com/office/drawing/2014/main" id="{5349AACD-E5D9-4D0A-AAA9-3CA75A705E47}"/>
              </a:ext>
            </a:extLst>
          </p:cNvPr>
          <p:cNvSpPr txBox="1"/>
          <p:nvPr/>
        </p:nvSpPr>
        <p:spPr>
          <a:xfrm>
            <a:off x="1512539" y="1100426"/>
            <a:ext cx="6118922" cy="316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514350" indent="-514350" algn="just">
              <a:buSzPts val="2400"/>
              <a:buFont typeface="+mj-lt"/>
              <a:buAutoNum type="arabicPeriod"/>
            </a:pPr>
            <a:r>
              <a:rPr lang="en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Hanan Miftah – Leader Developer</a:t>
            </a:r>
          </a:p>
          <a:p>
            <a:pPr marL="514350" indent="-514350" algn="just">
              <a:buSzPts val="2400"/>
              <a:buAutoNum type="arabicPeriod"/>
            </a:pPr>
            <a:r>
              <a:rPr lang="en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Eden Takele -  Developer</a:t>
            </a:r>
          </a:p>
          <a:p>
            <a:pPr marL="514350" indent="-514350" algn="just">
              <a:buSzPts val="2400"/>
              <a:buAutoNum type="arabicPeriod"/>
            </a:pPr>
            <a:r>
              <a:rPr lang="en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Mihret Kochito - Model Developer</a:t>
            </a:r>
          </a:p>
          <a:p>
            <a:pPr marL="514350" indent="-514350" algn="just">
              <a:buSzPts val="2400"/>
              <a:buAutoNum type="arabicPeriod"/>
            </a:pPr>
            <a:r>
              <a:rPr lang="en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Hagernesh Tadesse - Technical Writer</a:t>
            </a:r>
          </a:p>
          <a:p>
            <a:pPr marL="514350" indent="-514350" algn="just">
              <a:buSzPts val="2400"/>
              <a:buAutoNum type="arabicPeriod"/>
            </a:pPr>
            <a:r>
              <a:rPr lang="en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Henok Matheas - Programmer</a:t>
            </a:r>
          </a:p>
          <a:p>
            <a:pPr marL="514350" indent="-514350" algn="just">
              <a:buSzPts val="2400"/>
              <a:buAutoNum type="arabicPeriod"/>
            </a:pPr>
            <a:r>
              <a:rPr lang="en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Abnet Belay - Creative Designer</a:t>
            </a:r>
          </a:p>
          <a:p>
            <a:pPr marL="514350" indent="-514350" algn="just">
              <a:buSzPts val="2400"/>
              <a:buAutoNum type="arabicPeriod"/>
            </a:pPr>
            <a:endParaRPr sz="2800" b="1" dirty="0">
              <a:solidFill>
                <a:schemeClr val="accent3">
                  <a:lumMod val="75000"/>
                </a:schemeClr>
              </a:solidFill>
              <a:latin typeface="Guitar from Tree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4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FAEC"/>
            </a:gs>
            <a:gs pos="46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2;p29">
            <a:extLst>
              <a:ext uri="{FF2B5EF4-FFF2-40B4-BE49-F238E27FC236}">
                <a16:creationId xmlns:a16="http://schemas.microsoft.com/office/drawing/2014/main" id="{B760D1CB-B552-48D5-AA6A-F5D3DE043729}"/>
              </a:ext>
            </a:extLst>
          </p:cNvPr>
          <p:cNvSpPr txBox="1">
            <a:spLocks/>
          </p:cNvSpPr>
          <p:nvPr/>
        </p:nvSpPr>
        <p:spPr>
          <a:xfrm>
            <a:off x="4009865" y="1701547"/>
            <a:ext cx="3114378" cy="127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>
              <a:buSzPts val="6000"/>
            </a:pPr>
            <a:r>
              <a:rPr lang="en-US" sz="6600" dirty="0">
                <a:latin typeface="Baby Fly" panose="02000600000000000000" pitchFamily="2" charset="0"/>
              </a:rPr>
              <a:t>DEMO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164;p29">
            <a:extLst>
              <a:ext uri="{FF2B5EF4-FFF2-40B4-BE49-F238E27FC236}">
                <a16:creationId xmlns:a16="http://schemas.microsoft.com/office/drawing/2014/main" id="{D6817BDC-F25E-49C9-AC94-C6A04DB22603}"/>
              </a:ext>
            </a:extLst>
          </p:cNvPr>
          <p:cNvSpPr txBox="1">
            <a:spLocks/>
          </p:cNvSpPr>
          <p:nvPr/>
        </p:nvSpPr>
        <p:spPr>
          <a:xfrm>
            <a:off x="8845115" y="4845051"/>
            <a:ext cx="184169" cy="2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A7D86D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D86D"/>
                </a:buClr>
                <a:buSzPts val="1300"/>
                <a:buFont typeface="Poppins Light"/>
                <a:buNone/>
                <a:tabLst/>
                <a:defRPr/>
              </a:pPr>
              <a:t>11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A7D86D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</p:txBody>
      </p:sp>
      <p:pic>
        <p:nvPicPr>
          <p:cNvPr id="17" name="Google Shape;83;p20" descr="Picture 2">
            <a:extLst>
              <a:ext uri="{FF2B5EF4-FFF2-40B4-BE49-F238E27FC236}">
                <a16:creationId xmlns:a16="http://schemas.microsoft.com/office/drawing/2014/main" id="{FCC21BD3-35E6-4BB7-98B1-5EFCD95758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906" r="19032"/>
          <a:stretch/>
        </p:blipFill>
        <p:spPr>
          <a:xfrm>
            <a:off x="243684" y="4379786"/>
            <a:ext cx="1094608" cy="69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4;p20" descr="gdgaddisLogo copy.png">
            <a:extLst>
              <a:ext uri="{FF2B5EF4-FFF2-40B4-BE49-F238E27FC236}">
                <a16:creationId xmlns:a16="http://schemas.microsoft.com/office/drawing/2014/main" id="{E907502C-E6A8-429D-B3AA-5E8551CA73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137" y="4008948"/>
            <a:ext cx="1441468" cy="144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4" descr="Merry Christmas Sticker by Biznet for iOS &amp; Android | GIPHY | Anime scenery  wallpaper, Wallpaper powerpoint, Good morning beautiful gif">
            <a:extLst>
              <a:ext uri="{FF2B5EF4-FFF2-40B4-BE49-F238E27FC236}">
                <a16:creationId xmlns:a16="http://schemas.microsoft.com/office/drawing/2014/main" id="{FA2840FD-379B-455C-B1BB-8F56BBD48A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04027" y="4303528"/>
            <a:ext cx="839972" cy="83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Work Man Sticker by AIB for iOS &amp; Android | GIPHY">
            <a:extLst>
              <a:ext uri="{FF2B5EF4-FFF2-40B4-BE49-F238E27FC236}">
                <a16:creationId xmlns:a16="http://schemas.microsoft.com/office/drawing/2014/main" id="{36E19FCE-90FA-4153-B9CA-7D3958B99A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05285" y="596704"/>
            <a:ext cx="2658084" cy="395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Merry Christmas Sticker by Biznet for iOS &amp; Android | GIPHY | Anime scenery  wallpaper, Wallpaper powerpoint, Good morning beautiful gif">
            <a:extLst>
              <a:ext uri="{FF2B5EF4-FFF2-40B4-BE49-F238E27FC236}">
                <a16:creationId xmlns:a16="http://schemas.microsoft.com/office/drawing/2014/main" id="{DC3FAC54-1AA7-4701-868E-E1939D99D1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35" y="0"/>
            <a:ext cx="2764465" cy="276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FAEC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89;p21">
            <a:extLst>
              <a:ext uri="{FF2B5EF4-FFF2-40B4-BE49-F238E27FC236}">
                <a16:creationId xmlns:a16="http://schemas.microsoft.com/office/drawing/2014/main" id="{97059329-425B-4EBD-8DC6-5BF32E821331}"/>
              </a:ext>
            </a:extLst>
          </p:cNvPr>
          <p:cNvSpPr txBox="1">
            <a:spLocks/>
          </p:cNvSpPr>
          <p:nvPr/>
        </p:nvSpPr>
        <p:spPr>
          <a:xfrm>
            <a:off x="462516" y="222791"/>
            <a:ext cx="7469372" cy="83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SzPts val="4000"/>
            </a:pPr>
            <a:r>
              <a:rPr lang="en-US" sz="4000" dirty="0">
                <a:latin typeface="Baby Fly" panose="02000600000000000000" pitchFamily="2" charset="0"/>
              </a:rPr>
              <a:t>PROBLEM STATEMENT</a:t>
            </a:r>
            <a:endParaRPr lang="en-US" dirty="0">
              <a:latin typeface="Baby Fly" panose="02000600000000000000" pitchFamily="2" charset="0"/>
            </a:endParaRPr>
          </a:p>
        </p:txBody>
      </p:sp>
      <p:sp>
        <p:nvSpPr>
          <p:cNvPr id="21" name="Google Shape;90;p21">
            <a:extLst>
              <a:ext uri="{FF2B5EF4-FFF2-40B4-BE49-F238E27FC236}">
                <a16:creationId xmlns:a16="http://schemas.microsoft.com/office/drawing/2014/main" id="{DFF677C8-7357-44CE-AAB8-F7D267641C0D}"/>
              </a:ext>
            </a:extLst>
          </p:cNvPr>
          <p:cNvSpPr txBox="1">
            <a:spLocks/>
          </p:cNvSpPr>
          <p:nvPr/>
        </p:nvSpPr>
        <p:spPr>
          <a:xfrm>
            <a:off x="243684" y="1591095"/>
            <a:ext cx="5370307" cy="225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Helvetica Neue"/>
              <a:buChar char="●"/>
              <a:defRPr sz="2200" b="0" i="0" u="none" strike="noStrike" cap="non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Helvetica Neue"/>
              <a:buChar char="○"/>
              <a:defRPr sz="2200" b="0" i="0" u="none" strike="noStrike" cap="non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Helvetica Neue"/>
              <a:buChar char="■"/>
              <a:defRPr sz="2200" b="0" i="0" u="none" strike="noStrike" cap="non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Helvetica Neue"/>
              <a:buChar char="●"/>
              <a:defRPr sz="2200" b="0" i="0" u="none" strike="noStrike" cap="non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Helvetica Neue"/>
              <a:buChar char="○"/>
              <a:defRPr sz="2200" b="0" i="0" u="none" strike="noStrike" cap="non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Helvetica Neue"/>
              <a:buChar char="■"/>
              <a:defRPr sz="2200" b="0" i="0" u="none" strike="noStrike" cap="non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Helvetica Neue"/>
              <a:buChar char="●"/>
              <a:defRPr sz="2200" b="0" i="0" u="none" strike="noStrike" cap="non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Helvetica Neue"/>
              <a:buChar char="○"/>
              <a:defRPr sz="2200" b="0" i="0" u="none" strike="noStrike" cap="non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Helvetica Neue"/>
              <a:buChar char="■"/>
              <a:defRPr sz="2200" b="0" i="0" u="none" strike="noStrike" cap="non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buFont typeface="Helvetica Neue"/>
              <a:buChar char="●"/>
              <a:tabLst/>
              <a:defRPr/>
            </a:pPr>
            <a:r>
              <a:rPr lang="en-GB" sz="3200" b="1" dirty="0">
                <a:latin typeface="Guitar from Tree" panose="02000500000000000000" pitchFamily="2" charset="0"/>
                <a:ea typeface="Abyssinica SIL" panose="02000000000000000000" pitchFamily="2" charset="0"/>
                <a:cs typeface="Abyssinica SIL" panose="02000000000000000000" pitchFamily="2" charset="0"/>
              </a:rPr>
              <a:t>Reduction in quality and quantity of products.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buFont typeface="Helvetica Neue"/>
              <a:buChar char="●"/>
              <a:tabLst/>
              <a:defRPr/>
            </a:pPr>
            <a:r>
              <a:rPr lang="en-GB" sz="3200" b="1" dirty="0">
                <a:latin typeface="Guitar from Tree" panose="02000500000000000000" pitchFamily="2" charset="0"/>
                <a:ea typeface="Abyssinica SIL" panose="02000000000000000000" pitchFamily="2" charset="0"/>
                <a:cs typeface="Abyssinica SIL" panose="02000000000000000000" pitchFamily="2" charset="0"/>
              </a:rPr>
              <a:t>If severe, causes no grain harvest entirely.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buFont typeface="Helvetica Neue"/>
              <a:buChar char="●"/>
              <a:tabLst/>
              <a:defRPr/>
            </a:pPr>
            <a:r>
              <a:rPr lang="en-GB" sz="3200" b="1" dirty="0">
                <a:latin typeface="Guitar from Tree" panose="02000500000000000000" pitchFamily="2" charset="0"/>
                <a:ea typeface="Abyssinica SIL" panose="02000000000000000000" pitchFamily="2" charset="0"/>
                <a:cs typeface="Abyssinica SIL" panose="02000000000000000000" pitchFamily="2" charset="0"/>
              </a:rPr>
              <a:t>Automatic identification and diagnosis in their early stage is highly desirable.</a:t>
            </a:r>
            <a:endParaRPr lang="en-GB" sz="3600" dirty="0">
              <a:latin typeface="Guitar from Tree" panose="02000500000000000000" pitchFamily="2" charset="0"/>
              <a:ea typeface="Abyssinica SIL" panose="02000000000000000000" pitchFamily="2" charset="0"/>
              <a:cs typeface="Abyssinica SIL" panose="02000000000000000000" pitchFamily="2" charset="0"/>
            </a:endParaRPr>
          </a:p>
        </p:txBody>
      </p:sp>
      <p:sp>
        <p:nvSpPr>
          <p:cNvPr id="22" name="Google Shape;91;p21">
            <a:extLst>
              <a:ext uri="{FF2B5EF4-FFF2-40B4-BE49-F238E27FC236}">
                <a16:creationId xmlns:a16="http://schemas.microsoft.com/office/drawing/2014/main" id="{7B96BA0D-0E12-453D-9429-1B2373091DD4}"/>
              </a:ext>
            </a:extLst>
          </p:cNvPr>
          <p:cNvSpPr txBox="1">
            <a:spLocks/>
          </p:cNvSpPr>
          <p:nvPr/>
        </p:nvSpPr>
        <p:spPr>
          <a:xfrm>
            <a:off x="8902283" y="4845051"/>
            <a:ext cx="127001" cy="2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A7D86D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D86D"/>
                </a:buClr>
                <a:buSzPts val="1300"/>
                <a:buFont typeface="Poppins Light"/>
                <a:buNone/>
                <a:tabLst/>
                <a:defRPr/>
              </a:pPr>
              <a:t>2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A7D86D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</p:txBody>
      </p:sp>
      <p:pic>
        <p:nvPicPr>
          <p:cNvPr id="23" name="Google Shape;83;p20" descr="Picture 2">
            <a:extLst>
              <a:ext uri="{FF2B5EF4-FFF2-40B4-BE49-F238E27FC236}">
                <a16:creationId xmlns:a16="http://schemas.microsoft.com/office/drawing/2014/main" id="{6D6962CD-A5C4-48E2-8491-1F9DCB72B4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906" r="19032"/>
          <a:stretch/>
        </p:blipFill>
        <p:spPr>
          <a:xfrm>
            <a:off x="243684" y="4379786"/>
            <a:ext cx="1094608" cy="69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84;p20" descr="gdgaddisLogo copy.png">
            <a:extLst>
              <a:ext uri="{FF2B5EF4-FFF2-40B4-BE49-F238E27FC236}">
                <a16:creationId xmlns:a16="http://schemas.microsoft.com/office/drawing/2014/main" id="{F2C63FE2-E7E6-4F2E-998B-14FC813A0C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137" y="4008948"/>
            <a:ext cx="1441468" cy="144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Plant disease classification">
            <a:extLst>
              <a:ext uri="{FF2B5EF4-FFF2-40B4-BE49-F238E27FC236}">
                <a16:creationId xmlns:a16="http://schemas.microsoft.com/office/drawing/2014/main" id="{C0D5BED9-C81B-4FD0-8CE7-1CF3418963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431" y="2068977"/>
            <a:ext cx="2438400" cy="24384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ublic Speaking and why is it important? - Careerguide">
            <a:extLst>
              <a:ext uri="{FF2B5EF4-FFF2-40B4-BE49-F238E27FC236}">
                <a16:creationId xmlns:a16="http://schemas.microsoft.com/office/drawing/2014/main" id="{5B12F0D7-1CF7-4164-9512-022F05FFD9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931" y="603733"/>
            <a:ext cx="2671603" cy="17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5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FAEC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8;p22">
            <a:extLst>
              <a:ext uri="{FF2B5EF4-FFF2-40B4-BE49-F238E27FC236}">
                <a16:creationId xmlns:a16="http://schemas.microsoft.com/office/drawing/2014/main" id="{99ECCDC1-91F9-468D-982F-E8EA281441B4}"/>
              </a:ext>
            </a:extLst>
          </p:cNvPr>
          <p:cNvSpPr txBox="1">
            <a:spLocks/>
          </p:cNvSpPr>
          <p:nvPr/>
        </p:nvSpPr>
        <p:spPr>
          <a:xfrm>
            <a:off x="483781" y="212843"/>
            <a:ext cx="6300300" cy="8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A7D86D"/>
              </a:buClr>
              <a:buSzPts val="4800"/>
              <a:buFont typeface="Poppins"/>
              <a:buNone/>
            </a:pPr>
            <a:r>
              <a:rPr lang="en-US" sz="4800" b="1" dirty="0">
                <a:solidFill>
                  <a:srgbClr val="A7D86D"/>
                </a:solidFill>
                <a:latin typeface="Baby Fly" panose="02000600000000000000" pitchFamily="2" charset="0"/>
                <a:sym typeface="Poppins"/>
              </a:rPr>
              <a:t>THE SOLUTION</a:t>
            </a:r>
            <a:endParaRPr lang="en-US" dirty="0">
              <a:latin typeface="Baby Fly" panose="02000600000000000000" pitchFamily="2" charset="0"/>
            </a:endParaRPr>
          </a:p>
        </p:txBody>
      </p:sp>
      <p:sp>
        <p:nvSpPr>
          <p:cNvPr id="10" name="Google Shape;99;p22">
            <a:extLst>
              <a:ext uri="{FF2B5EF4-FFF2-40B4-BE49-F238E27FC236}">
                <a16:creationId xmlns:a16="http://schemas.microsoft.com/office/drawing/2014/main" id="{7C133A07-7143-4CE4-9868-FDD7016665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902283" y="4845051"/>
            <a:ext cx="127001" cy="2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</a:pPr>
            <a:fld id="{00000000-1234-1234-1234-123412341234}" type="slidenum">
              <a:rPr lang="en"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fld>
            <a:endParaRPr/>
          </a:p>
        </p:txBody>
      </p:sp>
      <p:sp>
        <p:nvSpPr>
          <p:cNvPr id="11" name="Google Shape;100;p22">
            <a:extLst>
              <a:ext uri="{FF2B5EF4-FFF2-40B4-BE49-F238E27FC236}">
                <a16:creationId xmlns:a16="http://schemas.microsoft.com/office/drawing/2014/main" id="{D8AEDDAB-09C9-4A1E-86C3-56067D7C757C}"/>
              </a:ext>
            </a:extLst>
          </p:cNvPr>
          <p:cNvSpPr txBox="1"/>
          <p:nvPr/>
        </p:nvSpPr>
        <p:spPr>
          <a:xfrm>
            <a:off x="568841" y="1070244"/>
            <a:ext cx="5013252" cy="339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5617D"/>
              </a:buClr>
              <a:buSzPts val="2000"/>
              <a:buFont typeface="Arial"/>
              <a:buNone/>
            </a:pPr>
            <a:r>
              <a:rPr lang="en-GB" sz="2800" b="1" dirty="0">
                <a:solidFill>
                  <a:srgbClr val="65617D"/>
                </a:solidFill>
                <a:latin typeface="Guitar from Tree" panose="02000500000000000000" pitchFamily="2" charset="0"/>
              </a:rPr>
              <a:t>A </a:t>
            </a:r>
            <a:r>
              <a:rPr lang="en-GB" sz="2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mobile app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buFont typeface="Helvetica Neue"/>
              <a:buChar char="●"/>
              <a:tabLst/>
              <a:defRPr/>
            </a:pPr>
            <a:r>
              <a:rPr lang="en-GB" sz="2800" b="1" dirty="0">
                <a:solidFill>
                  <a:srgbClr val="65617D"/>
                </a:solidFill>
                <a:latin typeface="Guitar from Tree" panose="02000500000000000000" pitchFamily="2" charset="0"/>
              </a:rPr>
              <a:t>Handy for a farmer.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buFont typeface="Helvetica Neue"/>
              <a:buChar char="●"/>
              <a:tabLst/>
              <a:defRPr/>
            </a:pPr>
            <a:r>
              <a:rPr lang="en-GB" sz="2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Enables farmers to insert images of suspected diseased leaves.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buFont typeface="Helvetica Neue"/>
              <a:buChar char="●"/>
              <a:tabLst/>
              <a:defRPr/>
            </a:pPr>
            <a:r>
              <a:rPr lang="en-GB" sz="2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Predict the type of plant disease.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buFont typeface="Helvetica Neue"/>
              <a:buChar char="●"/>
              <a:tabLst/>
              <a:defRPr/>
            </a:pPr>
            <a:r>
              <a:rPr lang="en-GB" sz="2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Recommend remedy actions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buFont typeface="Helvetica Neue"/>
              <a:buChar char="●"/>
              <a:tabLst/>
              <a:defRPr/>
            </a:pPr>
            <a:r>
              <a:rPr lang="en-GB" sz="2800" b="1" dirty="0">
                <a:solidFill>
                  <a:srgbClr val="65617D"/>
                </a:solidFill>
                <a:latin typeface="Guitar from Tree" panose="02000500000000000000" pitchFamily="2" charset="0"/>
              </a:rPr>
              <a:t>Serves as a primary leaf image data collector</a:t>
            </a:r>
            <a:endParaRPr lang="en-GB" sz="2800" b="1" i="0" u="none" strike="noStrike" cap="none" dirty="0">
              <a:solidFill>
                <a:srgbClr val="65617D"/>
              </a:solidFill>
              <a:latin typeface="Guitar from Tree" panose="02000500000000000000" pitchFamily="2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5617D"/>
              </a:buClr>
              <a:buSzPts val="2000"/>
              <a:buFont typeface="Arial"/>
              <a:buNone/>
            </a:pPr>
            <a:endParaRPr sz="1800" b="1" dirty="0">
              <a:latin typeface="Guitar from Tree" panose="02000500000000000000" pitchFamily="2" charset="0"/>
            </a:endParaRPr>
          </a:p>
        </p:txBody>
      </p:sp>
      <p:pic>
        <p:nvPicPr>
          <p:cNvPr id="12" name="Google Shape;83;p20" descr="Picture 2">
            <a:extLst>
              <a:ext uri="{FF2B5EF4-FFF2-40B4-BE49-F238E27FC236}">
                <a16:creationId xmlns:a16="http://schemas.microsoft.com/office/drawing/2014/main" id="{7F31C36D-B8C5-4406-AB2E-0469A7A8FA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906" r="19032"/>
          <a:stretch/>
        </p:blipFill>
        <p:spPr>
          <a:xfrm>
            <a:off x="243684" y="4379786"/>
            <a:ext cx="1094608" cy="69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4;p20" descr="gdgaddisLogo copy.png">
            <a:extLst>
              <a:ext uri="{FF2B5EF4-FFF2-40B4-BE49-F238E27FC236}">
                <a16:creationId xmlns:a16="http://schemas.microsoft.com/office/drawing/2014/main" id="{92338546-172C-47BC-BDEB-11E677BFA4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137" y="4008948"/>
            <a:ext cx="1441468" cy="144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4" descr="769 Farmer Phone Illustrations &amp; Clip Art - iStock">
            <a:extLst>
              <a:ext uri="{FF2B5EF4-FFF2-40B4-BE49-F238E27FC236}">
                <a16:creationId xmlns:a16="http://schemas.microsoft.com/office/drawing/2014/main" id="{C86D8CF7-804E-4DFE-860F-C61803AEC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21764" y="518107"/>
            <a:ext cx="1722236" cy="450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Green Leaf Cartoon GIFs - Get the best GIF on GIPHY">
            <a:extLst>
              <a:ext uri="{FF2B5EF4-FFF2-40B4-BE49-F238E27FC236}">
                <a16:creationId xmlns:a16="http://schemas.microsoft.com/office/drawing/2014/main" id="{0D5BDE7C-7042-45EE-B9F9-E8D09670E7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2369">
            <a:off x="6127291" y="1568584"/>
            <a:ext cx="1313579" cy="244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2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FAEC"/>
            </a:gs>
            <a:gs pos="41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0;p22">
            <a:extLst>
              <a:ext uri="{FF2B5EF4-FFF2-40B4-BE49-F238E27FC236}">
                <a16:creationId xmlns:a16="http://schemas.microsoft.com/office/drawing/2014/main" id="{D8AEDDAB-09C9-4A1E-86C3-56067D7C757C}"/>
              </a:ext>
            </a:extLst>
          </p:cNvPr>
          <p:cNvSpPr txBox="1"/>
          <p:nvPr/>
        </p:nvSpPr>
        <p:spPr>
          <a:xfrm>
            <a:off x="483781" y="1486230"/>
            <a:ext cx="5013252" cy="178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5617D"/>
              </a:buClr>
              <a:buSzPts val="2000"/>
              <a:buFont typeface="Arial"/>
              <a:buNone/>
            </a:pPr>
            <a:r>
              <a:rPr lang="en-GB" sz="2800" b="1" dirty="0">
                <a:solidFill>
                  <a:srgbClr val="65617D"/>
                </a:solidFill>
                <a:latin typeface="Guitar from Tree" panose="02000500000000000000" pitchFamily="2" charset="0"/>
              </a:rPr>
              <a:t>Plant Village Dataset from Kaggle</a:t>
            </a:r>
            <a:endParaRPr lang="en-GB" sz="2800" b="1" i="0" u="none" strike="noStrike" cap="none" dirty="0">
              <a:solidFill>
                <a:srgbClr val="65617D"/>
              </a:solidFill>
              <a:latin typeface="Guitar from Tree" panose="02000500000000000000" pitchFamily="2" charset="0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buFont typeface="Helvetica Neue"/>
              <a:buChar char="●"/>
              <a:tabLst/>
              <a:defRPr/>
            </a:pPr>
            <a:r>
              <a:rPr lang="en-GB" sz="2800" b="1" dirty="0">
                <a:solidFill>
                  <a:srgbClr val="65617D"/>
                </a:solidFill>
                <a:latin typeface="Guitar from Tree" panose="02000500000000000000" pitchFamily="2" charset="0"/>
              </a:rPr>
              <a:t>14 types of crops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buFont typeface="Helvetica Neue"/>
              <a:buChar char="●"/>
              <a:tabLst/>
              <a:defRPr/>
            </a:pPr>
            <a:r>
              <a:rPr lang="en-GB" sz="2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26 types of disease diagnosis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buFont typeface="Helvetica Neue"/>
              <a:buChar char="●"/>
              <a:tabLst/>
              <a:defRPr/>
            </a:pPr>
            <a:r>
              <a:rPr lang="en-GB" sz="2800" b="1" dirty="0">
                <a:solidFill>
                  <a:srgbClr val="65617D"/>
                </a:solidFill>
                <a:latin typeface="Guitar from Tree" panose="02000500000000000000" pitchFamily="2" charset="0"/>
              </a:rPr>
              <a:t>38 distinct classes containing healthy groups</a:t>
            </a:r>
          </a:p>
        </p:txBody>
      </p:sp>
      <p:pic>
        <p:nvPicPr>
          <p:cNvPr id="12" name="Google Shape;83;p20" descr="Picture 2">
            <a:extLst>
              <a:ext uri="{FF2B5EF4-FFF2-40B4-BE49-F238E27FC236}">
                <a16:creationId xmlns:a16="http://schemas.microsoft.com/office/drawing/2014/main" id="{7F31C36D-B8C5-4406-AB2E-0469A7A8FA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906" r="19032"/>
          <a:stretch/>
        </p:blipFill>
        <p:spPr>
          <a:xfrm>
            <a:off x="243684" y="4379786"/>
            <a:ext cx="1094608" cy="69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4;p20" descr="gdgaddisLogo copy.png">
            <a:extLst>
              <a:ext uri="{FF2B5EF4-FFF2-40B4-BE49-F238E27FC236}">
                <a16:creationId xmlns:a16="http://schemas.microsoft.com/office/drawing/2014/main" id="{92338546-172C-47BC-BDEB-11E677BFA4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137" y="4008948"/>
            <a:ext cx="1441468" cy="144146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8;p22">
            <a:extLst>
              <a:ext uri="{FF2B5EF4-FFF2-40B4-BE49-F238E27FC236}">
                <a16:creationId xmlns:a16="http://schemas.microsoft.com/office/drawing/2014/main" id="{2C7FD8FC-E048-4BB6-9FE2-14E077757B07}"/>
              </a:ext>
            </a:extLst>
          </p:cNvPr>
          <p:cNvSpPr txBox="1">
            <a:spLocks/>
          </p:cNvSpPr>
          <p:nvPr/>
        </p:nvSpPr>
        <p:spPr>
          <a:xfrm>
            <a:off x="414955" y="63920"/>
            <a:ext cx="6300300" cy="8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A7D86D"/>
              </a:buClr>
              <a:buSzPts val="4800"/>
              <a:buFont typeface="Poppins"/>
              <a:buNone/>
            </a:pPr>
            <a:r>
              <a:rPr lang="en-US" sz="4800" b="1" dirty="0">
                <a:solidFill>
                  <a:srgbClr val="A7D86D"/>
                </a:solidFill>
                <a:latin typeface="Baby Fly" panose="02000600000000000000" pitchFamily="2" charset="0"/>
                <a:sym typeface="Poppins"/>
              </a:rPr>
              <a:t>DATA PREPARATION</a:t>
            </a:r>
            <a:endParaRPr lang="en-US" dirty="0">
              <a:latin typeface="Baby Fly" panose="02000600000000000000" pitchFamily="2" charset="0"/>
            </a:endParaRPr>
          </a:p>
        </p:txBody>
      </p:sp>
      <p:pic>
        <p:nvPicPr>
          <p:cNvPr id="17410" name="Picture 2" descr="Apple GIFs | Tenor">
            <a:extLst>
              <a:ext uri="{FF2B5EF4-FFF2-40B4-BE49-F238E27FC236}">
                <a16:creationId xmlns:a16="http://schemas.microsoft.com/office/drawing/2014/main" id="{27DC0D1B-5783-469C-8A99-FED260A590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62" y="404827"/>
            <a:ext cx="820123" cy="8574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Apples GIFs - 100 Animated Images of These Wonderful Fruits">
            <a:extLst>
              <a:ext uri="{FF2B5EF4-FFF2-40B4-BE49-F238E27FC236}">
                <a16:creationId xmlns:a16="http://schemas.microsoft.com/office/drawing/2014/main" id="{B4142404-6A5B-4DD6-9D8D-779F46BA66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53" y="51112"/>
            <a:ext cx="693788" cy="69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Bell Pepper GIFs | Tenor">
            <a:extLst>
              <a:ext uri="{FF2B5EF4-FFF2-40B4-BE49-F238E27FC236}">
                <a16:creationId xmlns:a16="http://schemas.microsoft.com/office/drawing/2014/main" id="{97BB3897-F1FE-4DD6-BF81-4A445111A6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95" y="1216318"/>
            <a:ext cx="836950" cy="80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Peppers GIFs | Tenor">
            <a:extLst>
              <a:ext uri="{FF2B5EF4-FFF2-40B4-BE49-F238E27FC236}">
                <a16:creationId xmlns:a16="http://schemas.microsoft.com/office/drawing/2014/main" id="{52185B27-C581-4C9B-BFDF-F10382C57E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476" y="1305318"/>
            <a:ext cx="770578" cy="7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Peppers GIFs | Tenor">
            <a:extLst>
              <a:ext uri="{FF2B5EF4-FFF2-40B4-BE49-F238E27FC236}">
                <a16:creationId xmlns:a16="http://schemas.microsoft.com/office/drawing/2014/main" id="{4F1BD30D-1332-4E41-ACA0-0107DC4E65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539" y="212457"/>
            <a:ext cx="693789" cy="86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Dancing Strawberry GIFs - Get the best GIF on GIPHY">
            <a:extLst>
              <a:ext uri="{FF2B5EF4-FFF2-40B4-BE49-F238E27FC236}">
                <a16:creationId xmlns:a16="http://schemas.microsoft.com/office/drawing/2014/main" id="{9F03D39C-3BC7-49EC-8765-A52F16AE30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93" y="2436892"/>
            <a:ext cx="1068726" cy="106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Gif Lingua">
            <a:extLst>
              <a:ext uri="{FF2B5EF4-FFF2-40B4-BE49-F238E27FC236}">
                <a16:creationId xmlns:a16="http://schemas.microsoft.com/office/drawing/2014/main" id="{CD7FB890-222B-42B0-BBE2-D4C5D07E41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835" y="1909395"/>
            <a:ext cx="1355148" cy="77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Potatos GIFs - Get the best gif on GIFER">
            <a:extLst>
              <a:ext uri="{FF2B5EF4-FFF2-40B4-BE49-F238E27FC236}">
                <a16:creationId xmlns:a16="http://schemas.microsoft.com/office/drawing/2014/main" id="{E069508C-EDF7-4694-A1F7-93904B1E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90" y="3843246"/>
            <a:ext cx="1068726" cy="106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Happy Potato GIFs - Get the best GIF on GIPHY">
            <a:extLst>
              <a:ext uri="{FF2B5EF4-FFF2-40B4-BE49-F238E27FC236}">
                <a16:creationId xmlns:a16="http://schemas.microsoft.com/office/drawing/2014/main" id="{3EC00496-C9AB-418E-87DA-FA228035FA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07" y="2187843"/>
            <a:ext cx="731324" cy="73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Strawberry GIFs | Tenor">
            <a:extLst>
              <a:ext uri="{FF2B5EF4-FFF2-40B4-BE49-F238E27FC236}">
                <a16:creationId xmlns:a16="http://schemas.microsoft.com/office/drawing/2014/main" id="{EF9FD925-6F87-4CEF-BC96-3E52B4DAA6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551" y="2905762"/>
            <a:ext cx="1080520" cy="80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Soybean Cartoon GIFs - Get the best GIF on GIPHY">
            <a:extLst>
              <a:ext uri="{FF2B5EF4-FFF2-40B4-BE49-F238E27FC236}">
                <a16:creationId xmlns:a16="http://schemas.microsoft.com/office/drawing/2014/main" id="{2C195ADA-1506-42CF-9327-5EE3764A34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601" y="4488499"/>
            <a:ext cx="750386" cy="5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Pasalapava Soja Sticker - Pasalapava Soja Mes De Cosecha - Discover &amp; Share  GIFs">
            <a:extLst>
              <a:ext uri="{FF2B5EF4-FFF2-40B4-BE49-F238E27FC236}">
                <a16:creationId xmlns:a16="http://schemas.microsoft.com/office/drawing/2014/main" id="{3605C50F-045E-44F3-A4B5-0D42D3B2B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312" y="2141950"/>
            <a:ext cx="605917" cy="68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0" name="Picture 32" descr="Kindkine Shocked Sticker - Kindkine Shocked Shocked Face Stickers">
            <a:extLst>
              <a:ext uri="{FF2B5EF4-FFF2-40B4-BE49-F238E27FC236}">
                <a16:creationId xmlns:a16="http://schemas.microsoft.com/office/drawing/2014/main" id="{98E6F369-6351-44C7-8E15-F2C9A39967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63" y="3919438"/>
            <a:ext cx="658137" cy="67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2" name="Picture 34" descr="Ee and Or Digraph Spelling | Baamboozle">
            <a:extLst>
              <a:ext uri="{FF2B5EF4-FFF2-40B4-BE49-F238E27FC236}">
                <a16:creationId xmlns:a16="http://schemas.microsoft.com/office/drawing/2014/main" id="{3458F44A-9BD1-48C1-A942-A564DDBC14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95" y="3603383"/>
            <a:ext cx="973489" cy="147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Hiccuping strawberry by Юлия Орлова on Dribbble">
            <a:extLst>
              <a:ext uri="{FF2B5EF4-FFF2-40B4-BE49-F238E27FC236}">
                <a16:creationId xmlns:a16="http://schemas.microsoft.com/office/drawing/2014/main" id="{816420D6-ED71-4B88-A52D-0AB5F5088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53" y="2943035"/>
            <a:ext cx="1265903" cy="9494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4" name="Picture 36" descr="kururu_no_mori GIFs - Find &amp; Share on GIPHY">
            <a:extLst>
              <a:ext uri="{FF2B5EF4-FFF2-40B4-BE49-F238E27FC236}">
                <a16:creationId xmlns:a16="http://schemas.microsoft.com/office/drawing/2014/main" id="{90710F3D-373C-46B5-98ED-4D5D03C405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175" y="3056823"/>
            <a:ext cx="1068726" cy="13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F303FC-96C7-4069-914A-CDF15A0DEB10}"/>
              </a:ext>
            </a:extLst>
          </p:cNvPr>
          <p:cNvSpPr txBox="1"/>
          <p:nvPr/>
        </p:nvSpPr>
        <p:spPr>
          <a:xfrm>
            <a:off x="8140103" y="1041120"/>
            <a:ext cx="10826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Apple (4)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Blueberry (1)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Cherry (2)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Corn (4)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Grape (4)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Orange (1)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Peach (2)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Pepper (2)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Potato (3)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Raspberry (1)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Soybean (1)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Squash (1)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Strawberry (2)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2400"/>
              <a:tabLst/>
              <a:defRPr/>
            </a:pPr>
            <a:r>
              <a:rPr lang="en-GB" sz="1800" b="1" i="0" u="none" strike="noStrike" cap="none" dirty="0">
                <a:solidFill>
                  <a:srgbClr val="65617D"/>
                </a:solidFill>
                <a:latin typeface="Guitar from Tree" panose="02000500000000000000" pitchFamily="2" charset="0"/>
                <a:sym typeface="Arial"/>
              </a:rPr>
              <a:t>Tomato (10)</a:t>
            </a:r>
          </a:p>
        </p:txBody>
      </p:sp>
    </p:spTree>
    <p:extLst>
      <p:ext uri="{BB962C8B-B14F-4D97-AF65-F5344CB8AC3E}">
        <p14:creationId xmlns:p14="http://schemas.microsoft.com/office/powerpoint/2010/main" val="412285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FAEC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;p22">
            <a:extLst>
              <a:ext uri="{FF2B5EF4-FFF2-40B4-BE49-F238E27FC236}">
                <a16:creationId xmlns:a16="http://schemas.microsoft.com/office/drawing/2014/main" id="{7C133A07-7143-4CE4-9868-FDD7016665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6609" y="4390146"/>
            <a:ext cx="12700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</a:pPr>
            <a:fld id="{00000000-1234-1234-1234-123412341234}" type="slidenum">
              <a:rPr lang="en" sz="1200" smtClean="0">
                <a:solidFill>
                  <a:srgbClr val="A7D86D"/>
                </a:solidFill>
                <a:latin typeface="Baby Fly" panose="02000600000000000000" pitchFamily="2" charset="0"/>
                <a:ea typeface="Poppins Light"/>
                <a:cs typeface="Poppins Light"/>
                <a:sym typeface="Poppins Light"/>
              </a:rPr>
              <a:t>5</a:t>
            </a:fld>
            <a:endParaRPr lang="en" sz="900" dirty="0">
              <a:latin typeface="Baby Fly" panose="02000600000000000000" pitchFamily="2" charset="0"/>
            </a:endParaRPr>
          </a:p>
        </p:txBody>
      </p:sp>
      <p:pic>
        <p:nvPicPr>
          <p:cNvPr id="12" name="Google Shape;83;p20" descr="Picture 2">
            <a:extLst>
              <a:ext uri="{FF2B5EF4-FFF2-40B4-BE49-F238E27FC236}">
                <a16:creationId xmlns:a16="http://schemas.microsoft.com/office/drawing/2014/main" id="{7F31C36D-B8C5-4406-AB2E-0469A7A8FA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906" r="19032"/>
          <a:stretch/>
        </p:blipFill>
        <p:spPr>
          <a:xfrm>
            <a:off x="243684" y="4379786"/>
            <a:ext cx="1094608" cy="69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4;p20" descr="gdgaddisLogo copy.png">
            <a:extLst>
              <a:ext uri="{FF2B5EF4-FFF2-40B4-BE49-F238E27FC236}">
                <a16:creationId xmlns:a16="http://schemas.microsoft.com/office/drawing/2014/main" id="{92338546-172C-47BC-BDEB-11E677BFA4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137" y="4008948"/>
            <a:ext cx="1441468" cy="144146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9BF171EC-CCCD-4567-926A-7B87A66D1886}"/>
              </a:ext>
            </a:extLst>
          </p:cNvPr>
          <p:cNvSpPr/>
          <p:nvPr/>
        </p:nvSpPr>
        <p:spPr>
          <a:xfrm>
            <a:off x="6085434" y="2402764"/>
            <a:ext cx="411480" cy="685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8E09FDC-4EB9-47EC-B41A-32981C46C3B7}"/>
              </a:ext>
            </a:extLst>
          </p:cNvPr>
          <p:cNvSpPr/>
          <p:nvPr/>
        </p:nvSpPr>
        <p:spPr>
          <a:xfrm>
            <a:off x="5855858" y="3301485"/>
            <a:ext cx="205740" cy="685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DF97C1-66AB-41B0-9B1C-CB3CCE1B97E5}"/>
              </a:ext>
            </a:extLst>
          </p:cNvPr>
          <p:cNvSpPr/>
          <p:nvPr/>
        </p:nvSpPr>
        <p:spPr>
          <a:xfrm>
            <a:off x="5233722" y="2997281"/>
            <a:ext cx="617220" cy="6172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55853B-6C28-4530-8665-6AF2A533F7EA}"/>
              </a:ext>
            </a:extLst>
          </p:cNvPr>
          <p:cNvSpPr/>
          <p:nvPr/>
        </p:nvSpPr>
        <p:spPr>
          <a:xfrm>
            <a:off x="5273425" y="3035362"/>
            <a:ext cx="548640" cy="54864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pic>
        <p:nvPicPr>
          <p:cNvPr id="46" name="Picture 24" descr="The easiest way to build an API for your Machine Learning model | by  Farisology | Medium">
            <a:extLst>
              <a:ext uri="{FF2B5EF4-FFF2-40B4-BE49-F238E27FC236}">
                <a16:creationId xmlns:a16="http://schemas.microsoft.com/office/drawing/2014/main" id="{13490F43-6D57-43C7-B5C9-16508543F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8" t="2673" r="21958" b="10554"/>
          <a:stretch/>
        </p:blipFill>
        <p:spPr bwMode="auto">
          <a:xfrm>
            <a:off x="5179269" y="3008661"/>
            <a:ext cx="736951" cy="5887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D4E9A1B-1535-471F-9DF6-E4B7E49B2E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274" t="81335" r="26127" b="18226"/>
          <a:stretch/>
        </p:blipFill>
        <p:spPr>
          <a:xfrm>
            <a:off x="5305310" y="2777355"/>
            <a:ext cx="1440180" cy="423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5" name="Arrow: U-Turn 54">
            <a:extLst>
              <a:ext uri="{FF2B5EF4-FFF2-40B4-BE49-F238E27FC236}">
                <a16:creationId xmlns:a16="http://schemas.microsoft.com/office/drawing/2014/main" id="{F4A56F36-CE04-4D06-A812-B613FEFA1C51}"/>
              </a:ext>
            </a:extLst>
          </p:cNvPr>
          <p:cNvSpPr/>
          <p:nvPr/>
        </p:nvSpPr>
        <p:spPr>
          <a:xfrm rot="5400000" flipV="1">
            <a:off x="4868344" y="2814132"/>
            <a:ext cx="489144" cy="456022"/>
          </a:xfrm>
          <a:prstGeom prst="uturnArrow">
            <a:avLst>
              <a:gd name="adj1" fmla="val 2920"/>
              <a:gd name="adj2" fmla="val 8618"/>
              <a:gd name="adj3" fmla="val 9431"/>
              <a:gd name="adj4" fmla="val 43750"/>
              <a:gd name="adj5" fmla="val 75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78652C-89BC-44AF-A502-91507F01B9E3}"/>
              </a:ext>
            </a:extLst>
          </p:cNvPr>
          <p:cNvSpPr txBox="1"/>
          <p:nvPr/>
        </p:nvSpPr>
        <p:spPr>
          <a:xfrm>
            <a:off x="5080112" y="3641202"/>
            <a:ext cx="965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COMPILE </a:t>
            </a:r>
          </a:p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MODEL</a:t>
            </a:r>
            <a:endParaRPr lang="en-US" sz="1200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87CE7021-C00C-4B99-A285-CCDA0A0F1815}"/>
              </a:ext>
            </a:extLst>
          </p:cNvPr>
          <p:cNvSpPr/>
          <p:nvPr/>
        </p:nvSpPr>
        <p:spPr>
          <a:xfrm>
            <a:off x="7460097" y="3382208"/>
            <a:ext cx="548640" cy="685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64360CA-7229-4E0E-92AA-747E0AF5BA75}"/>
              </a:ext>
            </a:extLst>
          </p:cNvPr>
          <p:cNvSpPr/>
          <p:nvPr/>
        </p:nvSpPr>
        <p:spPr>
          <a:xfrm>
            <a:off x="8030041" y="3194742"/>
            <a:ext cx="891540" cy="617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DEA7DC6-DA90-4388-BB86-03CA805DA1BF}"/>
              </a:ext>
            </a:extLst>
          </p:cNvPr>
          <p:cNvSpPr/>
          <p:nvPr/>
        </p:nvSpPr>
        <p:spPr>
          <a:xfrm>
            <a:off x="8069744" y="3232823"/>
            <a:ext cx="822960" cy="548640"/>
          </a:xfrm>
          <a:prstGeom prst="round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B6F098-D54B-4BE6-AE42-6C51D8BA670B}"/>
              </a:ext>
            </a:extLst>
          </p:cNvPr>
          <p:cNvSpPr txBox="1"/>
          <p:nvPr/>
        </p:nvSpPr>
        <p:spPr>
          <a:xfrm>
            <a:off x="8114426" y="3818619"/>
            <a:ext cx="731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SAVE BEST MODEL</a:t>
            </a:r>
            <a:endParaRPr lang="en-US" sz="1200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pic>
        <p:nvPicPr>
          <p:cNvPr id="61" name="Picture 34" descr="Deep learning ai linear icon Royalty Free Vector Image">
            <a:extLst>
              <a:ext uri="{FF2B5EF4-FFF2-40B4-BE49-F238E27FC236}">
                <a16:creationId xmlns:a16="http://schemas.microsoft.com/office/drawing/2014/main" id="{45583E0C-10DD-4365-93D9-B55061A99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 t="12442" r="6840" b="19204"/>
          <a:stretch/>
        </p:blipFill>
        <p:spPr bwMode="auto">
          <a:xfrm>
            <a:off x="8084032" y="3226167"/>
            <a:ext cx="785597" cy="556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6350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240B7F9D-1A5C-4F0F-B613-70F7552403E3}"/>
              </a:ext>
            </a:extLst>
          </p:cNvPr>
          <p:cNvSpPr/>
          <p:nvPr/>
        </p:nvSpPr>
        <p:spPr>
          <a:xfrm>
            <a:off x="6498817" y="2171087"/>
            <a:ext cx="617220" cy="6172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16C99A-8A00-418F-9561-07969ADDFF81}"/>
              </a:ext>
            </a:extLst>
          </p:cNvPr>
          <p:cNvSpPr/>
          <p:nvPr/>
        </p:nvSpPr>
        <p:spPr>
          <a:xfrm>
            <a:off x="6538519" y="2209168"/>
            <a:ext cx="548640" cy="54864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pic>
        <p:nvPicPr>
          <p:cNvPr id="64" name="Picture 14" descr="Sensors | Free Full-Text | Deep Learning for the Industrial Internet of  Things (IIoT): A Comprehensive Survey of Techniques, Implementation  Frameworks, Potential Applications, and Future Directions | HTML">
            <a:extLst>
              <a:ext uri="{FF2B5EF4-FFF2-40B4-BE49-F238E27FC236}">
                <a16:creationId xmlns:a16="http://schemas.microsoft.com/office/drawing/2014/main" id="{F5F945AA-8568-4368-8DBE-E99C07949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169" y="2189708"/>
            <a:ext cx="652829" cy="5681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B242E143-078D-4FCD-8CB6-0EFF085BF912}"/>
              </a:ext>
            </a:extLst>
          </p:cNvPr>
          <p:cNvSpPr/>
          <p:nvPr/>
        </p:nvSpPr>
        <p:spPr>
          <a:xfrm>
            <a:off x="5484224" y="2104564"/>
            <a:ext cx="617220" cy="6172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126F301-36EE-4CB3-922F-A979BC079F00}"/>
              </a:ext>
            </a:extLst>
          </p:cNvPr>
          <p:cNvSpPr/>
          <p:nvPr/>
        </p:nvSpPr>
        <p:spPr>
          <a:xfrm>
            <a:off x="5523927" y="2142645"/>
            <a:ext cx="548640" cy="54864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pic>
        <p:nvPicPr>
          <p:cNvPr id="108" name="Picture 18" descr="Transfer Learning | Understanding Transfer Learning for Deep Learning">
            <a:extLst>
              <a:ext uri="{FF2B5EF4-FFF2-40B4-BE49-F238E27FC236}">
                <a16:creationId xmlns:a16="http://schemas.microsoft.com/office/drawing/2014/main" id="{1CCDBA55-E0F2-440D-A38A-A009A60CA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83" y="2149148"/>
            <a:ext cx="637203" cy="5145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Oval 108">
            <a:extLst>
              <a:ext uri="{FF2B5EF4-FFF2-40B4-BE49-F238E27FC236}">
                <a16:creationId xmlns:a16="http://schemas.microsoft.com/office/drawing/2014/main" id="{F4CB0AF7-F73E-4639-A7AB-D5AE5349F42C}"/>
              </a:ext>
            </a:extLst>
          </p:cNvPr>
          <p:cNvSpPr/>
          <p:nvPr/>
        </p:nvSpPr>
        <p:spPr>
          <a:xfrm>
            <a:off x="6958692" y="3105753"/>
            <a:ext cx="617220" cy="6172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3A87D5C-5259-49B3-BF45-EEDE77E32250}"/>
              </a:ext>
            </a:extLst>
          </p:cNvPr>
          <p:cNvSpPr/>
          <p:nvPr/>
        </p:nvSpPr>
        <p:spPr>
          <a:xfrm>
            <a:off x="6998395" y="3143834"/>
            <a:ext cx="548640" cy="54864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pic>
        <p:nvPicPr>
          <p:cNvPr id="111" name="Picture 32" descr="Las ventajas del machine learning en marketing digital - ingeniovirtual.com">
            <a:extLst>
              <a:ext uri="{FF2B5EF4-FFF2-40B4-BE49-F238E27FC236}">
                <a16:creationId xmlns:a16="http://schemas.microsoft.com/office/drawing/2014/main" id="{F8655030-BC7A-4421-80F8-9CB6E9855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32" y="3179812"/>
            <a:ext cx="607364" cy="4847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9992D04A-6C93-486E-B499-38BC2C05087F}"/>
              </a:ext>
            </a:extLst>
          </p:cNvPr>
          <p:cNvSpPr/>
          <p:nvPr/>
        </p:nvSpPr>
        <p:spPr>
          <a:xfrm>
            <a:off x="6737714" y="3337623"/>
            <a:ext cx="205740" cy="685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75ADC9C-1F77-4077-ABEB-F9090996F797}"/>
              </a:ext>
            </a:extLst>
          </p:cNvPr>
          <p:cNvSpPr/>
          <p:nvPr/>
        </p:nvSpPr>
        <p:spPr>
          <a:xfrm>
            <a:off x="6103522" y="3041298"/>
            <a:ext cx="617220" cy="6172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E9C178A-D1F0-49B0-9858-9187AB836990}"/>
              </a:ext>
            </a:extLst>
          </p:cNvPr>
          <p:cNvSpPr/>
          <p:nvPr/>
        </p:nvSpPr>
        <p:spPr>
          <a:xfrm>
            <a:off x="6133700" y="3079379"/>
            <a:ext cx="548640" cy="54864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AB5C785-85E5-4C9E-AA48-E4C5F86C4496}"/>
              </a:ext>
            </a:extLst>
          </p:cNvPr>
          <p:cNvSpPr txBox="1"/>
          <p:nvPr/>
        </p:nvSpPr>
        <p:spPr>
          <a:xfrm>
            <a:off x="6008775" y="3626868"/>
            <a:ext cx="873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PROCESS </a:t>
            </a:r>
          </a:p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DATA</a:t>
            </a:r>
            <a:endParaRPr lang="en-US" sz="1200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pic>
        <p:nvPicPr>
          <p:cNvPr id="116" name="Picture 30" descr="Machine Learning Icon - Download Machine Learning Icon 1891543 | Noun  Project">
            <a:extLst>
              <a:ext uri="{FF2B5EF4-FFF2-40B4-BE49-F238E27FC236}">
                <a16:creationId xmlns:a16="http://schemas.microsoft.com/office/drawing/2014/main" id="{FC26D1FA-AB46-4755-A239-31A5D3D7D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25" y="3068706"/>
            <a:ext cx="575916" cy="5759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684D2B78-7A00-4FC0-B5BE-46997E012B85}"/>
              </a:ext>
            </a:extLst>
          </p:cNvPr>
          <p:cNvSpPr txBox="1"/>
          <p:nvPr/>
        </p:nvSpPr>
        <p:spPr>
          <a:xfrm>
            <a:off x="6591130" y="3738096"/>
            <a:ext cx="13947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FIT DATA </a:t>
            </a:r>
          </a:p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TO MODEL</a:t>
            </a:r>
            <a:endParaRPr lang="en-US" sz="1200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156" name="Arrow: Right 155">
            <a:extLst>
              <a:ext uri="{FF2B5EF4-FFF2-40B4-BE49-F238E27FC236}">
                <a16:creationId xmlns:a16="http://schemas.microsoft.com/office/drawing/2014/main" id="{D67DCB8D-A814-41E1-BC02-53948395719E}"/>
              </a:ext>
            </a:extLst>
          </p:cNvPr>
          <p:cNvSpPr/>
          <p:nvPr/>
        </p:nvSpPr>
        <p:spPr>
          <a:xfrm>
            <a:off x="4919112" y="2403355"/>
            <a:ext cx="548640" cy="685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B1C78F6-365A-46DB-B586-A03F2EE22F4E}"/>
              </a:ext>
            </a:extLst>
          </p:cNvPr>
          <p:cNvSpPr txBox="1"/>
          <p:nvPr/>
        </p:nvSpPr>
        <p:spPr>
          <a:xfrm>
            <a:off x="3738577" y="1684855"/>
            <a:ext cx="1486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USE MOBILENET AS</a:t>
            </a:r>
          </a:p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 BASE MODEL</a:t>
            </a:r>
            <a:endParaRPr lang="en-US" sz="1200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BDD7A4A9-9730-49C9-A486-28B3CA4D910A}"/>
              </a:ext>
            </a:extLst>
          </p:cNvPr>
          <p:cNvSpPr/>
          <p:nvPr/>
        </p:nvSpPr>
        <p:spPr>
          <a:xfrm>
            <a:off x="4013462" y="2116674"/>
            <a:ext cx="891540" cy="617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AD18999A-D505-4A2B-981E-8DEA4AC1B1E3}"/>
              </a:ext>
            </a:extLst>
          </p:cNvPr>
          <p:cNvSpPr/>
          <p:nvPr/>
        </p:nvSpPr>
        <p:spPr>
          <a:xfrm>
            <a:off x="4053166" y="2154755"/>
            <a:ext cx="822960" cy="548640"/>
          </a:xfrm>
          <a:prstGeom prst="round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pic>
        <p:nvPicPr>
          <p:cNvPr id="160" name="Picture 12" descr="Transfer Learning | Pretrained Models in Deep Learning">
            <a:extLst>
              <a:ext uri="{FF2B5EF4-FFF2-40B4-BE49-F238E27FC236}">
                <a16:creationId xmlns:a16="http://schemas.microsoft.com/office/drawing/2014/main" id="{2FB4810E-856D-40D7-A958-789937D0E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6" r="5470" b="21035"/>
          <a:stretch/>
        </p:blipFill>
        <p:spPr bwMode="auto">
          <a:xfrm>
            <a:off x="3932037" y="2119936"/>
            <a:ext cx="1038828" cy="62945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69712B8F-2AF8-46C8-BEEC-9F16E353606F}"/>
              </a:ext>
            </a:extLst>
          </p:cNvPr>
          <p:cNvSpPr txBox="1"/>
          <p:nvPr/>
        </p:nvSpPr>
        <p:spPr>
          <a:xfrm>
            <a:off x="4007043" y="2218293"/>
            <a:ext cx="342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NO</a:t>
            </a:r>
            <a:endParaRPr lang="en-US" sz="1200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3278E058-161D-4A98-B648-0E45B17BAB14}"/>
              </a:ext>
            </a:extLst>
          </p:cNvPr>
          <p:cNvSpPr/>
          <p:nvPr/>
        </p:nvSpPr>
        <p:spPr>
          <a:xfrm>
            <a:off x="3448913" y="2390994"/>
            <a:ext cx="548640" cy="685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7F81CB0-F379-4389-A6FD-36567E7D789F}"/>
              </a:ext>
            </a:extLst>
          </p:cNvPr>
          <p:cNvSpPr txBox="1"/>
          <p:nvPr/>
        </p:nvSpPr>
        <p:spPr>
          <a:xfrm>
            <a:off x="1334032" y="2797706"/>
            <a:ext cx="2073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AUGMENT </a:t>
            </a:r>
          </a:p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DATA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FC98645-039F-4693-A537-01560DDE4081}"/>
              </a:ext>
            </a:extLst>
          </p:cNvPr>
          <p:cNvSpPr/>
          <p:nvPr/>
        </p:nvSpPr>
        <p:spPr>
          <a:xfrm>
            <a:off x="3102032" y="2178965"/>
            <a:ext cx="582930" cy="5829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90AE20E3-5EAB-4EBD-B74D-E0F38FB0FFE4}"/>
              </a:ext>
            </a:extLst>
          </p:cNvPr>
          <p:cNvSpPr/>
          <p:nvPr/>
        </p:nvSpPr>
        <p:spPr>
          <a:xfrm>
            <a:off x="3130850" y="2200446"/>
            <a:ext cx="534924" cy="534924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156A9C-0257-406F-A180-E70D3F463286}"/>
              </a:ext>
            </a:extLst>
          </p:cNvPr>
          <p:cNvSpPr txBox="1"/>
          <p:nvPr/>
        </p:nvSpPr>
        <p:spPr>
          <a:xfrm>
            <a:off x="2856195" y="2770870"/>
            <a:ext cx="121911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rgbClr val="92D050"/>
                </a:solidFill>
                <a:latin typeface="Baby Fly" panose="02000600000000000000" pitchFamily="2" charset="0"/>
              </a:rPr>
              <a:t>TRAIN</a:t>
            </a:r>
            <a:r>
              <a:rPr lang="en-GB" sz="105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050" b="1" dirty="0">
                <a:solidFill>
                  <a:srgbClr val="92D050"/>
                </a:solidFill>
                <a:latin typeface="Baby Fly" panose="02000600000000000000" pitchFamily="2" charset="0"/>
              </a:rPr>
              <a:t>DEV</a:t>
            </a:r>
            <a:r>
              <a:rPr lang="en-GB" sz="105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050" b="1" dirty="0">
                <a:solidFill>
                  <a:srgbClr val="92D050"/>
                </a:solidFill>
                <a:latin typeface="Baby Fly" panose="02000600000000000000" pitchFamily="2" charset="0"/>
              </a:rPr>
              <a:t>TEST </a:t>
            </a:r>
          </a:p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SPLIT</a:t>
            </a:r>
            <a:endParaRPr lang="en-US" sz="1200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pic>
        <p:nvPicPr>
          <p:cNvPr id="221" name="Picture 2" descr="Resample your Model with Cross-Validation - Improve the Performance of a  Machine Learning Model - OpenClassrooms">
            <a:extLst>
              <a:ext uri="{FF2B5EF4-FFF2-40B4-BE49-F238E27FC236}">
                <a16:creationId xmlns:a16="http://schemas.microsoft.com/office/drawing/2014/main" id="{3C6EEE51-1D6B-4227-9E87-2990AB95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60" y="2207409"/>
            <a:ext cx="654422" cy="5419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Arrow: Right 221">
            <a:extLst>
              <a:ext uri="{FF2B5EF4-FFF2-40B4-BE49-F238E27FC236}">
                <a16:creationId xmlns:a16="http://schemas.microsoft.com/office/drawing/2014/main" id="{5B5778D9-A231-443B-B52B-644810321859}"/>
              </a:ext>
            </a:extLst>
          </p:cNvPr>
          <p:cNvSpPr/>
          <p:nvPr/>
        </p:nvSpPr>
        <p:spPr>
          <a:xfrm>
            <a:off x="2509462" y="2461357"/>
            <a:ext cx="548640" cy="685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9BCB5D7F-A105-4C88-BFE9-67E0F48A8ED0}"/>
              </a:ext>
            </a:extLst>
          </p:cNvPr>
          <p:cNvSpPr/>
          <p:nvPr/>
        </p:nvSpPr>
        <p:spPr>
          <a:xfrm>
            <a:off x="2082078" y="2166930"/>
            <a:ext cx="617220" cy="6172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55EAB96E-BB26-4615-8BF7-76ED5EF1F53A}"/>
              </a:ext>
            </a:extLst>
          </p:cNvPr>
          <p:cNvSpPr/>
          <p:nvPr/>
        </p:nvSpPr>
        <p:spPr>
          <a:xfrm>
            <a:off x="2116065" y="2205011"/>
            <a:ext cx="548640" cy="54864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pic>
        <p:nvPicPr>
          <p:cNvPr id="235" name="Picture 10" descr="Data Augmentation | Papers With Code">
            <a:extLst>
              <a:ext uri="{FF2B5EF4-FFF2-40B4-BE49-F238E27FC236}">
                <a16:creationId xmlns:a16="http://schemas.microsoft.com/office/drawing/2014/main" id="{459C1F1C-B39D-41A2-9C60-2341155E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83" y="2145453"/>
            <a:ext cx="665891" cy="6658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6" name="Arrow: Right 235">
            <a:extLst>
              <a:ext uri="{FF2B5EF4-FFF2-40B4-BE49-F238E27FC236}">
                <a16:creationId xmlns:a16="http://schemas.microsoft.com/office/drawing/2014/main" id="{371DD611-C9E3-43AA-816D-98D03908BFAC}"/>
              </a:ext>
            </a:extLst>
          </p:cNvPr>
          <p:cNvSpPr/>
          <p:nvPr/>
        </p:nvSpPr>
        <p:spPr>
          <a:xfrm>
            <a:off x="1512891" y="2414393"/>
            <a:ext cx="548640" cy="685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F9B560B6-185D-47F6-9C64-25163A16A463}"/>
              </a:ext>
            </a:extLst>
          </p:cNvPr>
          <p:cNvSpPr/>
          <p:nvPr/>
        </p:nvSpPr>
        <p:spPr>
          <a:xfrm>
            <a:off x="1153821" y="2120656"/>
            <a:ext cx="617220" cy="6172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02FC5572-8331-4D5A-9E36-89BBE0ACEB3E}"/>
              </a:ext>
            </a:extLst>
          </p:cNvPr>
          <p:cNvSpPr/>
          <p:nvPr/>
        </p:nvSpPr>
        <p:spPr>
          <a:xfrm>
            <a:off x="1187809" y="2153023"/>
            <a:ext cx="548640" cy="54864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pic>
        <p:nvPicPr>
          <p:cNvPr id="239" name="Picture 8" descr="data cleaning Icon - Download data cleaning Icon 2942557 | Noun Project">
            <a:extLst>
              <a:ext uri="{FF2B5EF4-FFF2-40B4-BE49-F238E27FC236}">
                <a16:creationId xmlns:a16="http://schemas.microsoft.com/office/drawing/2014/main" id="{E914204F-EC20-477B-B497-FC222C81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501" y="2141308"/>
            <a:ext cx="546171" cy="5461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" name="Arrow: Right 239">
            <a:extLst>
              <a:ext uri="{FF2B5EF4-FFF2-40B4-BE49-F238E27FC236}">
                <a16:creationId xmlns:a16="http://schemas.microsoft.com/office/drawing/2014/main" id="{45747D03-3E05-4F71-BC77-A15CB98E67DE}"/>
              </a:ext>
            </a:extLst>
          </p:cNvPr>
          <p:cNvSpPr/>
          <p:nvPr/>
        </p:nvSpPr>
        <p:spPr>
          <a:xfrm>
            <a:off x="560712" y="2375166"/>
            <a:ext cx="548640" cy="6858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B7FA54B-7E9B-42DE-A60A-83E471E69D96}"/>
              </a:ext>
            </a:extLst>
          </p:cNvPr>
          <p:cNvSpPr txBox="1"/>
          <p:nvPr/>
        </p:nvSpPr>
        <p:spPr>
          <a:xfrm>
            <a:off x="79845" y="2740669"/>
            <a:ext cx="988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DATASET COLLECTION</a:t>
            </a:r>
            <a:endParaRPr lang="en-US" sz="1200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2F7F39F2-BAF6-48AA-8632-C4A4411C555D}"/>
              </a:ext>
            </a:extLst>
          </p:cNvPr>
          <p:cNvSpPr/>
          <p:nvPr/>
        </p:nvSpPr>
        <p:spPr>
          <a:xfrm>
            <a:off x="234239" y="2095873"/>
            <a:ext cx="617220" cy="6172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41A0626E-E1E4-4254-A295-407F5EDE9458}"/>
              </a:ext>
            </a:extLst>
          </p:cNvPr>
          <p:cNvSpPr/>
          <p:nvPr/>
        </p:nvSpPr>
        <p:spPr>
          <a:xfrm>
            <a:off x="273942" y="2133954"/>
            <a:ext cx="548640" cy="54864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pic>
        <p:nvPicPr>
          <p:cNvPr id="244" name="Picture 4" descr="Dataset collection | Humans in the Loop">
            <a:extLst>
              <a:ext uri="{FF2B5EF4-FFF2-40B4-BE49-F238E27FC236}">
                <a16:creationId xmlns:a16="http://schemas.microsoft.com/office/drawing/2014/main" id="{784757B9-F651-438C-9135-0E322CC6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73" y="2024719"/>
            <a:ext cx="751218" cy="75121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FBDE2AAA-FF93-4A8C-8B5D-D64AE932C9D8}"/>
              </a:ext>
            </a:extLst>
          </p:cNvPr>
          <p:cNvSpPr txBox="1"/>
          <p:nvPr/>
        </p:nvSpPr>
        <p:spPr>
          <a:xfrm>
            <a:off x="1058560" y="2738247"/>
            <a:ext cx="875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CLEAN </a:t>
            </a:r>
            <a:r>
              <a:rPr lang="en-GB" sz="12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 </a:t>
            </a:r>
          </a:p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LOAD DATA</a:t>
            </a:r>
            <a:endParaRPr lang="en-US" sz="1200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ABE98D95-2BBD-4915-8EF1-4CDE41340570}"/>
              </a:ext>
            </a:extLst>
          </p:cNvPr>
          <p:cNvSpPr txBox="1"/>
          <p:nvPr/>
        </p:nvSpPr>
        <p:spPr>
          <a:xfrm>
            <a:off x="5254353" y="1684887"/>
            <a:ext cx="1056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FEATURE EXTRACTION</a:t>
            </a:r>
            <a:endParaRPr lang="en-US" sz="1200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ACFE44AF-0EE3-4DB4-BD7B-D6F87237465E}"/>
              </a:ext>
            </a:extLst>
          </p:cNvPr>
          <p:cNvSpPr txBox="1"/>
          <p:nvPr/>
        </p:nvSpPr>
        <p:spPr>
          <a:xfrm>
            <a:off x="6350417" y="1710473"/>
            <a:ext cx="873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92D050"/>
                </a:solidFill>
                <a:latin typeface="Baby Fly" panose="02000600000000000000" pitchFamily="2" charset="0"/>
              </a:rPr>
              <a:t>FINE TUNING</a:t>
            </a:r>
            <a:endParaRPr lang="en-US" sz="1200" b="1" dirty="0">
              <a:solidFill>
                <a:srgbClr val="92D050"/>
              </a:solidFill>
              <a:latin typeface="Baby Fly" panose="02000600000000000000" pitchFamily="2" charset="0"/>
            </a:endParaRPr>
          </a:p>
        </p:txBody>
      </p:sp>
      <p:sp>
        <p:nvSpPr>
          <p:cNvPr id="248" name="Google Shape;107;p23">
            <a:extLst>
              <a:ext uri="{FF2B5EF4-FFF2-40B4-BE49-F238E27FC236}">
                <a16:creationId xmlns:a16="http://schemas.microsoft.com/office/drawing/2014/main" id="{7BED1EE5-54F1-41C2-9A21-1D38AC92F6A2}"/>
              </a:ext>
            </a:extLst>
          </p:cNvPr>
          <p:cNvSpPr txBox="1">
            <a:spLocks/>
          </p:cNvSpPr>
          <p:nvPr/>
        </p:nvSpPr>
        <p:spPr>
          <a:xfrm>
            <a:off x="1334032" y="54042"/>
            <a:ext cx="6300301" cy="8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A7D86D"/>
              </a:buClr>
              <a:buSzPts val="4800"/>
              <a:buFont typeface="Poppins"/>
              <a:buNone/>
            </a:pPr>
            <a:r>
              <a:rPr lang="en-US" sz="4800" b="1" dirty="0">
                <a:solidFill>
                  <a:srgbClr val="A7D86D"/>
                </a:solidFill>
                <a:latin typeface="Baby Fly" panose="02000600000000000000" pitchFamily="2" charset="0"/>
                <a:sym typeface="Poppins"/>
              </a:rPr>
              <a:t>MODEL DEVELOPMENT</a:t>
            </a:r>
          </a:p>
        </p:txBody>
      </p:sp>
      <p:pic>
        <p:nvPicPr>
          <p:cNvPr id="249" name="Picture 8" descr="Bringing back the remix tree - Discuss Scratch">
            <a:extLst>
              <a:ext uri="{FF2B5EF4-FFF2-40B4-BE49-F238E27FC236}">
                <a16:creationId xmlns:a16="http://schemas.microsoft.com/office/drawing/2014/main" id="{748E8455-E6B2-4C8D-BAB0-354D88F6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44" y="20289"/>
            <a:ext cx="1177888" cy="11778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D1632-FDE3-4DD4-905E-04A7A531E5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1353" t="27575" r="27919" b="35885"/>
          <a:stretch/>
        </p:blipFill>
        <p:spPr>
          <a:xfrm>
            <a:off x="647958" y="1186848"/>
            <a:ext cx="3447812" cy="2305022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BD2DB7BE-ECFC-4274-BC7D-F787C4F777D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1973" t="53895" r="29161" b="9566"/>
          <a:stretch/>
        </p:blipFill>
        <p:spPr>
          <a:xfrm>
            <a:off x="4966108" y="1179213"/>
            <a:ext cx="3175670" cy="2260060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85E6F891-0A26-44BF-B3F9-0AA05BA4C11C}"/>
              </a:ext>
            </a:extLst>
          </p:cNvPr>
          <p:cNvSpPr txBox="1"/>
          <p:nvPr/>
        </p:nvSpPr>
        <p:spPr>
          <a:xfrm>
            <a:off x="1950871" y="3491870"/>
            <a:ext cx="5236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  <a:latin typeface="Baby Fly" panose="02000600000000000000" pitchFamily="2" charset="0"/>
              </a:rPr>
              <a:t>TRAINING ACCURACY </a:t>
            </a:r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97.56%</a:t>
            </a:r>
          </a:p>
          <a:p>
            <a:pPr algn="ctr"/>
            <a:r>
              <a:rPr lang="en-US" sz="2400" b="1" dirty="0">
                <a:solidFill>
                  <a:srgbClr val="92D050"/>
                </a:solidFill>
                <a:latin typeface="Baby Fly" panose="02000600000000000000" pitchFamily="2" charset="0"/>
              </a:rPr>
              <a:t>VALIDDATION ACCURACY </a:t>
            </a:r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=97.6%</a:t>
            </a:r>
          </a:p>
        </p:txBody>
      </p:sp>
    </p:spTree>
    <p:extLst>
      <p:ext uri="{BB962C8B-B14F-4D97-AF65-F5344CB8AC3E}">
        <p14:creationId xmlns:p14="http://schemas.microsoft.com/office/powerpoint/2010/main" val="181256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500"/>
                            </p:stCondLst>
                            <p:childTnLst>
                              <p:par>
                                <p:cTn id="1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4000"/>
                            </p:stCondLst>
                            <p:childTnLst>
                              <p:par>
                                <p:cTn id="2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0"/>
                            </p:stCondLst>
                            <p:childTnLst>
                              <p:par>
                                <p:cTn id="2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55" grpId="0" animBg="1"/>
      <p:bldP spid="55" grpId="1" animBg="1"/>
      <p:bldP spid="56" grpId="0"/>
      <p:bldP spid="56" grpId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/>
      <p:bldP spid="60" grpId="1"/>
      <p:bldP spid="62" grpId="0" animBg="1"/>
      <p:bldP spid="62" grpId="1" animBg="1"/>
      <p:bldP spid="63" grpId="0" animBg="1"/>
      <p:bldP spid="63" grpId="1" animBg="1"/>
      <p:bldP spid="106" grpId="0" animBg="1"/>
      <p:bldP spid="106" grpId="1" animBg="1"/>
      <p:bldP spid="107" grpId="0" animBg="1"/>
      <p:bldP spid="107" grpId="1" animBg="1"/>
      <p:bldP spid="109" grpId="0" animBg="1"/>
      <p:bldP spid="109" grpId="1" animBg="1"/>
      <p:bldP spid="110" grpId="0" animBg="1"/>
      <p:bldP spid="110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/>
      <p:bldP spid="115" grpId="1"/>
      <p:bldP spid="155" grpId="0"/>
      <p:bldP spid="155" grpId="1"/>
      <p:bldP spid="156" grpId="0" animBg="1"/>
      <p:bldP spid="156" grpId="1" animBg="1"/>
      <p:bldP spid="157" grpId="0"/>
      <p:bldP spid="157" grpId="1"/>
      <p:bldP spid="158" grpId="0" animBg="1"/>
      <p:bldP spid="158" grpId="1" animBg="1"/>
      <p:bldP spid="159" grpId="0" animBg="1"/>
      <p:bldP spid="159" grpId="1" animBg="1"/>
      <p:bldP spid="165" grpId="0"/>
      <p:bldP spid="165" grpId="1"/>
      <p:bldP spid="212" grpId="0" animBg="1"/>
      <p:bldP spid="212" grpId="1" animBg="1"/>
      <p:bldP spid="213" grpId="0"/>
      <p:bldP spid="213" grpId="1"/>
      <p:bldP spid="215" grpId="0" animBg="1"/>
      <p:bldP spid="215" grpId="1" animBg="1"/>
      <p:bldP spid="216" grpId="0" animBg="1"/>
      <p:bldP spid="216" grpId="1" animBg="1"/>
      <p:bldP spid="217" grpId="0"/>
      <p:bldP spid="217" grpId="1"/>
      <p:bldP spid="222" grpId="0" animBg="1"/>
      <p:bldP spid="222" grpId="1" animBg="1"/>
      <p:bldP spid="233" grpId="0" animBg="1"/>
      <p:bldP spid="233" grpId="1" animBg="1"/>
      <p:bldP spid="234" grpId="0" animBg="1"/>
      <p:bldP spid="234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40" grpId="0" animBg="1"/>
      <p:bldP spid="240" grpId="1" animBg="1"/>
      <p:bldP spid="241" grpId="0"/>
      <p:bldP spid="241" grpId="1"/>
      <p:bldP spid="242" grpId="0" animBg="1"/>
      <p:bldP spid="242" grpId="1" animBg="1"/>
      <p:bldP spid="243" grpId="0" animBg="1"/>
      <p:bldP spid="243" grpId="1" animBg="1"/>
      <p:bldP spid="245" grpId="0"/>
      <p:bldP spid="245" grpId="1"/>
      <p:bldP spid="246" grpId="0"/>
      <p:bldP spid="246" grpId="1"/>
      <p:bldP spid="247" grpId="0"/>
      <p:bldP spid="247" grpId="1"/>
      <p:bldP spid="2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FAEC"/>
            </a:gs>
            <a:gs pos="42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6;p25">
            <a:extLst>
              <a:ext uri="{FF2B5EF4-FFF2-40B4-BE49-F238E27FC236}">
                <a16:creationId xmlns:a16="http://schemas.microsoft.com/office/drawing/2014/main" id="{30F882A3-44B9-4404-9290-07E3489EBFC6}"/>
              </a:ext>
            </a:extLst>
          </p:cNvPr>
          <p:cNvSpPr txBox="1">
            <a:spLocks/>
          </p:cNvSpPr>
          <p:nvPr/>
        </p:nvSpPr>
        <p:spPr>
          <a:xfrm>
            <a:off x="8902283" y="4845051"/>
            <a:ext cx="127001" cy="2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  <a:defRPr sz="1300" b="0" i="0" u="none" strike="noStrike" cap="none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24" name="Google Shape;128;p25">
            <a:extLst>
              <a:ext uri="{FF2B5EF4-FFF2-40B4-BE49-F238E27FC236}">
                <a16:creationId xmlns:a16="http://schemas.microsoft.com/office/drawing/2014/main" id="{2D293E5F-D6FF-42B0-9176-5B08FCB800C8}"/>
              </a:ext>
            </a:extLst>
          </p:cNvPr>
          <p:cNvSpPr txBox="1"/>
          <p:nvPr/>
        </p:nvSpPr>
        <p:spPr>
          <a:xfrm>
            <a:off x="533759" y="1371840"/>
            <a:ext cx="5165292" cy="19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buClr>
                <a:srgbClr val="A7A4BC"/>
              </a:buClr>
              <a:buSzPts val="1800"/>
            </a:pPr>
            <a:r>
              <a:rPr lang="en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Programming language, tools and frameworks used</a:t>
            </a:r>
            <a:endParaRPr sz="2800" b="1" dirty="0">
              <a:solidFill>
                <a:schemeClr val="accent3">
                  <a:lumMod val="75000"/>
                </a:schemeClr>
              </a:solidFill>
              <a:latin typeface="Guitar from Tree" panose="02000500000000000000" pitchFamily="2" charset="0"/>
            </a:endParaRPr>
          </a:p>
          <a:p>
            <a:pPr marL="457200" indent="-457200">
              <a:buClr>
                <a:srgbClr val="A7D86D"/>
              </a:buClr>
              <a:buSzPts val="2400"/>
              <a:buFont typeface="Helvetica Neue"/>
              <a:buChar char="●"/>
              <a:defRPr/>
            </a:pPr>
            <a:r>
              <a:rPr lang="en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Flutter, DJango, Python</a:t>
            </a:r>
          </a:p>
          <a:p>
            <a:pPr marL="457200" indent="-457200">
              <a:buClr>
                <a:srgbClr val="A7D86D"/>
              </a:buClr>
              <a:buSzPts val="2400"/>
              <a:buFont typeface="Helvetica Neue"/>
              <a:buChar char="●"/>
              <a:defRPr/>
            </a:pPr>
            <a:r>
              <a:rPr lang="en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Keras, NVDIA</a:t>
            </a:r>
            <a:r>
              <a:rPr lang="en" sz="2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s GPU</a:t>
            </a:r>
            <a:endParaRPr sz="2800" b="1" dirty="0">
              <a:solidFill>
                <a:schemeClr val="accent3">
                  <a:lumMod val="75000"/>
                </a:schemeClr>
              </a:solidFill>
              <a:latin typeface="Guitar from Tree" panose="02000500000000000000" pitchFamily="2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Clr>
                <a:srgbClr val="A7A4BC"/>
              </a:buClr>
              <a:buSzPts val="1800"/>
            </a:pPr>
            <a:endParaRPr sz="2800" b="1" dirty="0">
              <a:solidFill>
                <a:schemeClr val="accent3">
                  <a:lumMod val="75000"/>
                </a:schemeClr>
              </a:solidFill>
              <a:latin typeface="Guitar from Tree" panose="02000500000000000000" pitchFamily="2" charset="0"/>
            </a:endParaRPr>
          </a:p>
        </p:txBody>
      </p:sp>
      <p:pic>
        <p:nvPicPr>
          <p:cNvPr id="25" name="Google Shape;83;p20" descr="Picture 2">
            <a:extLst>
              <a:ext uri="{FF2B5EF4-FFF2-40B4-BE49-F238E27FC236}">
                <a16:creationId xmlns:a16="http://schemas.microsoft.com/office/drawing/2014/main" id="{3D4621B5-1E56-41B6-BB91-04E751DA5D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906" r="19032"/>
          <a:stretch/>
        </p:blipFill>
        <p:spPr>
          <a:xfrm>
            <a:off x="243684" y="4379786"/>
            <a:ext cx="1094608" cy="69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84;p20" descr="gdgaddisLogo copy.png">
            <a:extLst>
              <a:ext uri="{FF2B5EF4-FFF2-40B4-BE49-F238E27FC236}">
                <a16:creationId xmlns:a16="http://schemas.microsoft.com/office/drawing/2014/main" id="{99DE3CC1-0259-479A-AED5-0B23173112B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137" y="4008948"/>
            <a:ext cx="1441468" cy="14414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6" descr="Improving Workplace Teamwork &amp; Collaboration | Igloo Software">
            <a:extLst>
              <a:ext uri="{FF2B5EF4-FFF2-40B4-BE49-F238E27FC236}">
                <a16:creationId xmlns:a16="http://schemas.microsoft.com/office/drawing/2014/main" id="{664E4ECA-D68C-491D-A95E-68F97172FC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40" name="Picture 8" descr="Improving Workplace Teamwork &amp; Collaboration | Igloo Software">
            <a:extLst>
              <a:ext uri="{FF2B5EF4-FFF2-40B4-BE49-F238E27FC236}">
                <a16:creationId xmlns:a16="http://schemas.microsoft.com/office/drawing/2014/main" id="{03FAB56C-A987-4F24-BE97-E862EB39C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5060" y="2172127"/>
            <a:ext cx="5558939" cy="29607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07;p23">
            <a:extLst>
              <a:ext uri="{FF2B5EF4-FFF2-40B4-BE49-F238E27FC236}">
                <a16:creationId xmlns:a16="http://schemas.microsoft.com/office/drawing/2014/main" id="{3B67CCC8-ED5A-4766-8168-53F2F03EEBDD}"/>
              </a:ext>
            </a:extLst>
          </p:cNvPr>
          <p:cNvSpPr txBox="1">
            <a:spLocks/>
          </p:cNvSpPr>
          <p:nvPr/>
        </p:nvSpPr>
        <p:spPr>
          <a:xfrm>
            <a:off x="533759" y="293778"/>
            <a:ext cx="6300301" cy="8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A7D86D"/>
              </a:buClr>
              <a:buSzPts val="4800"/>
              <a:buFont typeface="Poppins"/>
              <a:buNone/>
            </a:pPr>
            <a:r>
              <a:rPr lang="en-US" sz="4800" b="1" dirty="0">
                <a:solidFill>
                  <a:srgbClr val="A7D86D"/>
                </a:solidFill>
                <a:latin typeface="Baby Fly" panose="02000600000000000000" pitchFamily="2" charset="0"/>
                <a:sym typeface="Poppins"/>
              </a:rPr>
              <a:t>TECHNOLOGY USED</a:t>
            </a:r>
          </a:p>
        </p:txBody>
      </p:sp>
    </p:spTree>
    <p:extLst>
      <p:ext uri="{BB962C8B-B14F-4D97-AF65-F5344CB8AC3E}">
        <p14:creationId xmlns:p14="http://schemas.microsoft.com/office/powerpoint/2010/main" val="207965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FAEC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7;p23">
            <a:extLst>
              <a:ext uri="{FF2B5EF4-FFF2-40B4-BE49-F238E27FC236}">
                <a16:creationId xmlns:a16="http://schemas.microsoft.com/office/drawing/2014/main" id="{E42CFE91-CBA8-43F0-966C-0401AF3A77E7}"/>
              </a:ext>
            </a:extLst>
          </p:cNvPr>
          <p:cNvSpPr txBox="1">
            <a:spLocks/>
          </p:cNvSpPr>
          <p:nvPr/>
        </p:nvSpPr>
        <p:spPr>
          <a:xfrm>
            <a:off x="442864" y="92484"/>
            <a:ext cx="6300301" cy="8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A7D86D"/>
              </a:buClr>
              <a:buSzPts val="4800"/>
              <a:buFont typeface="Poppins"/>
              <a:buNone/>
            </a:pPr>
            <a:r>
              <a:rPr lang="en-US" sz="4800" b="1">
                <a:solidFill>
                  <a:srgbClr val="A7D86D"/>
                </a:solidFill>
                <a:latin typeface="Baby Fly" panose="02000600000000000000" pitchFamily="2" charset="0"/>
                <a:sym typeface="Poppins"/>
              </a:rPr>
              <a:t>TARGETED USERS</a:t>
            </a:r>
            <a:endParaRPr lang="en-US" dirty="0">
              <a:latin typeface="Baby Fly" panose="02000600000000000000" pitchFamily="2" charset="0"/>
            </a:endParaRPr>
          </a:p>
        </p:txBody>
      </p:sp>
      <p:sp>
        <p:nvSpPr>
          <p:cNvPr id="16" name="Google Shape;108;p23">
            <a:extLst>
              <a:ext uri="{FF2B5EF4-FFF2-40B4-BE49-F238E27FC236}">
                <a16:creationId xmlns:a16="http://schemas.microsoft.com/office/drawing/2014/main" id="{33071982-1D3D-4A01-B6F2-395B9A0FEF5E}"/>
              </a:ext>
            </a:extLst>
          </p:cNvPr>
          <p:cNvSpPr txBox="1">
            <a:spLocks/>
          </p:cNvSpPr>
          <p:nvPr/>
        </p:nvSpPr>
        <p:spPr>
          <a:xfrm>
            <a:off x="965475" y="823017"/>
            <a:ext cx="5956321" cy="356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buSzPts val="1600"/>
            </a:pPr>
            <a:r>
              <a:rPr lang="en-GB" sz="30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Targeted users are farmers.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buSzPts val="1600"/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Living in rural areas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buSzPts val="1600"/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A farmer of any age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buSzPts val="1600"/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Basic smart phone mobile 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buSzPts val="1600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	Able to take pictures</a:t>
            </a:r>
          </a:p>
          <a:p>
            <a:pPr lvl="3">
              <a:lnSpc>
                <a:spcPct val="110000"/>
              </a:lnSpc>
              <a:spcBef>
                <a:spcPts val="600"/>
              </a:spcBef>
              <a:buSzPts val="1600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	Able to read suggested information 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buSzPts val="1600"/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Self Employed</a:t>
            </a:r>
          </a:p>
        </p:txBody>
      </p:sp>
      <p:sp>
        <p:nvSpPr>
          <p:cNvPr id="17" name="Google Shape;109;p23">
            <a:extLst>
              <a:ext uri="{FF2B5EF4-FFF2-40B4-BE49-F238E27FC236}">
                <a16:creationId xmlns:a16="http://schemas.microsoft.com/office/drawing/2014/main" id="{ED8F6557-819F-4000-B549-8C6A2AF959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902283" y="4845051"/>
            <a:ext cx="127001" cy="2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</a:pPr>
            <a:fld id="{00000000-1234-1234-1234-123412341234}" type="slidenum">
              <a:rPr lang="en"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rPr>
              <a:t>7</a:t>
            </a:fld>
            <a:endParaRPr dirty="0"/>
          </a:p>
        </p:txBody>
      </p:sp>
      <p:pic>
        <p:nvPicPr>
          <p:cNvPr id="19" name="Google Shape;83;p20" descr="Picture 2">
            <a:extLst>
              <a:ext uri="{FF2B5EF4-FFF2-40B4-BE49-F238E27FC236}">
                <a16:creationId xmlns:a16="http://schemas.microsoft.com/office/drawing/2014/main" id="{1A4A8CC5-3701-46DE-9BC6-62735BBE18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906" r="19032"/>
          <a:stretch/>
        </p:blipFill>
        <p:spPr>
          <a:xfrm>
            <a:off x="243684" y="4379786"/>
            <a:ext cx="1094608" cy="69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84;p20" descr="gdgaddisLogo copy.png">
            <a:extLst>
              <a:ext uri="{FF2B5EF4-FFF2-40B4-BE49-F238E27FC236}">
                <a16:creationId xmlns:a16="http://schemas.microsoft.com/office/drawing/2014/main" id="{3AC8DDDE-31E3-4732-A3C4-11997ECE90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137" y="4008948"/>
            <a:ext cx="1441468" cy="144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0" name="Picture 4" descr="woman telephone">
            <a:extLst>
              <a:ext uri="{FF2B5EF4-FFF2-40B4-BE49-F238E27FC236}">
                <a16:creationId xmlns:a16="http://schemas.microsoft.com/office/drawing/2014/main" id="{A06F5BAF-44B9-43EF-9714-9381AAEC6E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022" y="700968"/>
            <a:ext cx="2689066" cy="26890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Merry Christmas Sticker by Biznet for iOS &amp; Android | GIPHY | Kew gardens,  Aesthetic gif, Planting flowers">
            <a:extLst>
              <a:ext uri="{FF2B5EF4-FFF2-40B4-BE49-F238E27FC236}">
                <a16:creationId xmlns:a16="http://schemas.microsoft.com/office/drawing/2014/main" id="{405E4A00-35CA-4BB9-BEE7-69ED5F1CB8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92048" flipH="1">
            <a:off x="7089400" y="3146998"/>
            <a:ext cx="1823138" cy="22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2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FAEC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5;p26">
            <a:extLst>
              <a:ext uri="{FF2B5EF4-FFF2-40B4-BE49-F238E27FC236}">
                <a16:creationId xmlns:a16="http://schemas.microsoft.com/office/drawing/2014/main" id="{C511CAF3-7B4C-40E8-912D-8F2FEA1C3BCA}"/>
              </a:ext>
            </a:extLst>
          </p:cNvPr>
          <p:cNvSpPr txBox="1">
            <a:spLocks/>
          </p:cNvSpPr>
          <p:nvPr/>
        </p:nvSpPr>
        <p:spPr>
          <a:xfrm>
            <a:off x="685798" y="343199"/>
            <a:ext cx="6374220" cy="89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A7D86D"/>
              </a:buClr>
              <a:buSzPts val="4800"/>
              <a:buFont typeface="Poppins"/>
              <a:buNone/>
            </a:pPr>
            <a:r>
              <a:rPr lang="en-US" sz="4800" b="1" dirty="0">
                <a:solidFill>
                  <a:srgbClr val="A7D86D"/>
                </a:solidFill>
                <a:latin typeface="Baby Fly" panose="02000600000000000000" pitchFamily="2" charset="0"/>
                <a:sym typeface="Poppins"/>
              </a:rPr>
              <a:t>CHALLENGES FACED</a:t>
            </a:r>
            <a:endParaRPr lang="en-US" dirty="0">
              <a:latin typeface="Baby Fly" panose="02000600000000000000" pitchFamily="2" charset="0"/>
            </a:endParaRPr>
          </a:p>
        </p:txBody>
      </p:sp>
      <p:sp>
        <p:nvSpPr>
          <p:cNvPr id="10" name="Google Shape;136;p26">
            <a:extLst>
              <a:ext uri="{FF2B5EF4-FFF2-40B4-BE49-F238E27FC236}">
                <a16:creationId xmlns:a16="http://schemas.microsoft.com/office/drawing/2014/main" id="{521C7F63-0DDA-4EF8-A5BD-33848A208DB1}"/>
              </a:ext>
            </a:extLst>
          </p:cNvPr>
          <p:cNvSpPr txBox="1">
            <a:spLocks/>
          </p:cNvSpPr>
          <p:nvPr/>
        </p:nvSpPr>
        <p:spPr>
          <a:xfrm>
            <a:off x="685798" y="1800732"/>
            <a:ext cx="6246630" cy="235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00000"/>
              </a:lnSpc>
              <a:buSzPts val="2400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Data Scarcity : found data for limited crop variety</a:t>
            </a:r>
          </a:p>
          <a:p>
            <a:pPr indent="-457200">
              <a:lnSpc>
                <a:spcPct val="100000"/>
              </a:lnSpc>
              <a:buSzPts val="2400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Variation in distribution of data used for training and expected for deployment stage</a:t>
            </a:r>
          </a:p>
          <a:p>
            <a:pPr indent="-457200">
              <a:lnSpc>
                <a:spcPct val="100000"/>
              </a:lnSpc>
              <a:buSzPts val="2400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Installation of some packages like TensorFlow and</a:t>
            </a:r>
          </a:p>
          <a:p>
            <a:pPr indent="-457200">
              <a:lnSpc>
                <a:spcPct val="100000"/>
              </a:lnSpc>
              <a:buSzPts val="2400"/>
            </a:pPr>
            <a:r>
              <a:rPr lang="en-GB" sz="2800" b="1" dirty="0">
                <a:solidFill>
                  <a:schemeClr val="accent3">
                    <a:lumMod val="75000"/>
                  </a:schemeClr>
                </a:solidFill>
                <a:latin typeface="Guitar from Tree" panose="02000500000000000000" pitchFamily="2" charset="0"/>
              </a:rPr>
              <a:t>Integration issues</a:t>
            </a:r>
            <a:endParaRPr lang="en-GB" sz="2400" b="1" dirty="0">
              <a:solidFill>
                <a:schemeClr val="accent3">
                  <a:lumMod val="75000"/>
                </a:schemeClr>
              </a:solidFill>
              <a:latin typeface="Guitar from Tree" panose="02000500000000000000" pitchFamily="2" charset="0"/>
            </a:endParaRPr>
          </a:p>
        </p:txBody>
      </p:sp>
      <p:sp>
        <p:nvSpPr>
          <p:cNvPr id="11" name="Google Shape;137;p26">
            <a:extLst>
              <a:ext uri="{FF2B5EF4-FFF2-40B4-BE49-F238E27FC236}">
                <a16:creationId xmlns:a16="http://schemas.microsoft.com/office/drawing/2014/main" id="{F0DBDC81-7D33-4E53-8671-160F26ABFE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902283" y="4845051"/>
            <a:ext cx="127001" cy="2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</a:pPr>
            <a:fld id="{00000000-1234-1234-1234-123412341234}" type="slidenum">
              <a:rPr lang="en"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rPr>
              <a:t>8</a:t>
            </a:fld>
            <a:endParaRPr/>
          </a:p>
        </p:txBody>
      </p:sp>
      <p:pic>
        <p:nvPicPr>
          <p:cNvPr id="12" name="Google Shape;83;p20" descr="Picture 2">
            <a:extLst>
              <a:ext uri="{FF2B5EF4-FFF2-40B4-BE49-F238E27FC236}">
                <a16:creationId xmlns:a16="http://schemas.microsoft.com/office/drawing/2014/main" id="{F61FDE59-3F49-41AF-836E-F240854F6C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906" r="19032"/>
          <a:stretch/>
        </p:blipFill>
        <p:spPr>
          <a:xfrm>
            <a:off x="243684" y="4379786"/>
            <a:ext cx="1094608" cy="69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4;p20" descr="gdgaddisLogo copy.png">
            <a:extLst>
              <a:ext uri="{FF2B5EF4-FFF2-40B4-BE49-F238E27FC236}">
                <a16:creationId xmlns:a16="http://schemas.microsoft.com/office/drawing/2014/main" id="{695773A6-F50E-4454-B994-5FBFC2EFA7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0137" y="4008948"/>
            <a:ext cx="1441468" cy="144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0" name="Picture 2" descr="Best Digital Marketing Agency, Digital Marketing Service Provider">
            <a:extLst>
              <a:ext uri="{FF2B5EF4-FFF2-40B4-BE49-F238E27FC236}">
                <a16:creationId xmlns:a16="http://schemas.microsoft.com/office/drawing/2014/main" id="{16D746BA-D663-4623-A127-AB588F9198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014" y="198948"/>
            <a:ext cx="428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4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4FAEC"/>
            </a:gs>
            <a:gs pos="4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6;p27">
            <a:extLst>
              <a:ext uri="{FF2B5EF4-FFF2-40B4-BE49-F238E27FC236}">
                <a16:creationId xmlns:a16="http://schemas.microsoft.com/office/drawing/2014/main" id="{BDF2427E-9637-4FA8-9B7B-136C595695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45341" y="4845051"/>
            <a:ext cx="127001" cy="20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300"/>
              <a:buFont typeface="Poppins Light"/>
              <a:buNone/>
            </a:pPr>
            <a:fld id="{00000000-1234-1234-1234-123412341234}" type="slidenum">
              <a:rPr lang="en"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rPr>
              <a:t>9</a:t>
            </a:fld>
            <a:endParaRPr/>
          </a:p>
        </p:txBody>
      </p:sp>
      <p:pic>
        <p:nvPicPr>
          <p:cNvPr id="24580" name="Picture 4" descr="Vector Smart Phone Frame on White Background Stock Vector - Illustration of  digital, realistic: 166366627">
            <a:extLst>
              <a:ext uri="{FF2B5EF4-FFF2-40B4-BE49-F238E27FC236}">
                <a16:creationId xmlns:a16="http://schemas.microsoft.com/office/drawing/2014/main" id="{B986157C-C9E4-40B0-A131-F6F552EE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9" t="9509"/>
          <a:stretch/>
        </p:blipFill>
        <p:spPr bwMode="auto">
          <a:xfrm>
            <a:off x="3444937" y="17465"/>
            <a:ext cx="4738031" cy="51260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35;p26">
            <a:extLst>
              <a:ext uri="{FF2B5EF4-FFF2-40B4-BE49-F238E27FC236}">
                <a16:creationId xmlns:a16="http://schemas.microsoft.com/office/drawing/2014/main" id="{C0FC5E2E-A64D-4795-8083-8F514C65A837}"/>
              </a:ext>
            </a:extLst>
          </p:cNvPr>
          <p:cNvSpPr txBox="1">
            <a:spLocks/>
          </p:cNvSpPr>
          <p:nvPr/>
        </p:nvSpPr>
        <p:spPr>
          <a:xfrm>
            <a:off x="552906" y="1991247"/>
            <a:ext cx="3157855" cy="89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A7D86D"/>
              </a:buClr>
              <a:buSzPts val="4800"/>
              <a:buFont typeface="Poppins"/>
              <a:buNone/>
            </a:pPr>
            <a:r>
              <a:rPr lang="en-US" sz="4400" b="1" dirty="0">
                <a:solidFill>
                  <a:srgbClr val="A7D86D"/>
                </a:solidFill>
                <a:latin typeface="Baby Fly" panose="02000600000000000000" pitchFamily="2" charset="0"/>
                <a:sym typeface="Poppins"/>
              </a:rPr>
              <a:t>MOBILE </a:t>
            </a:r>
          </a:p>
          <a:p>
            <a:pPr algn="ctr">
              <a:buClr>
                <a:srgbClr val="A7D86D"/>
              </a:buClr>
              <a:buSzPts val="4800"/>
              <a:buFont typeface="Poppins"/>
              <a:buNone/>
            </a:pPr>
            <a:r>
              <a:rPr lang="en-US" sz="4400" b="1" dirty="0">
                <a:solidFill>
                  <a:srgbClr val="A7D86D"/>
                </a:solidFill>
                <a:latin typeface="Baby Fly" panose="02000600000000000000" pitchFamily="2" charset="0"/>
                <a:sym typeface="Poppins"/>
              </a:rPr>
              <a:t>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540BD-014A-43D7-A600-E6C1030B4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241" y="457199"/>
            <a:ext cx="2119812" cy="4340067"/>
          </a:xfrm>
          <a:prstGeom prst="roundRect">
            <a:avLst>
              <a:gd name="adj" fmla="val 81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8" descr="have or has? | Baamboozle">
            <a:extLst>
              <a:ext uri="{FF2B5EF4-FFF2-40B4-BE49-F238E27FC236}">
                <a16:creationId xmlns:a16="http://schemas.microsoft.com/office/drawing/2014/main" id="{0B5C69F3-D814-4E9A-8309-6C54D13188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41938" y="1991247"/>
            <a:ext cx="3381165" cy="305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46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324</Words>
  <Application>Microsoft Office PowerPoint</Application>
  <PresentationFormat>On-screen Show (16:9)</PresentationFormat>
  <Paragraphs>89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Poppins</vt:lpstr>
      <vt:lpstr>Times New Roman</vt:lpstr>
      <vt:lpstr>Guitar from Tree</vt:lpstr>
      <vt:lpstr>Arial</vt:lpstr>
      <vt:lpstr>Helvetica Neue</vt:lpstr>
      <vt:lpstr>Baby Fly</vt:lpstr>
      <vt:lpstr>Poppins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Yikwekut-’ለገበሬው’</dc:title>
  <dc:creator>Mihret Kochito Wolde</dc:creator>
  <cp:lastModifiedBy>bedatu Assefa</cp:lastModifiedBy>
  <cp:revision>37</cp:revision>
  <dcterms:modified xsi:type="dcterms:W3CDTF">2022-03-13T12:57:39Z</dcterms:modified>
</cp:coreProperties>
</file>